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105"/>
  </p:notesMasterIdLst>
  <p:handoutMasterIdLst>
    <p:handoutMasterId r:id="rId106"/>
  </p:handoutMasterIdLst>
  <p:sldIdLst>
    <p:sldId id="327" r:id="rId5"/>
    <p:sldId id="330" r:id="rId6"/>
    <p:sldId id="331" r:id="rId7"/>
    <p:sldId id="377" r:id="rId8"/>
    <p:sldId id="378" r:id="rId9"/>
    <p:sldId id="376" r:id="rId10"/>
    <p:sldId id="379" r:id="rId11"/>
    <p:sldId id="380" r:id="rId12"/>
    <p:sldId id="373" r:id="rId13"/>
    <p:sldId id="374" r:id="rId14"/>
    <p:sldId id="375" r:id="rId15"/>
    <p:sldId id="298" r:id="rId16"/>
    <p:sldId id="371" r:id="rId17"/>
    <p:sldId id="372" r:id="rId18"/>
    <p:sldId id="263" r:id="rId19"/>
    <p:sldId id="299" r:id="rId20"/>
    <p:sldId id="333" r:id="rId21"/>
    <p:sldId id="337" r:id="rId22"/>
    <p:sldId id="302" r:id="rId23"/>
    <p:sldId id="335" r:id="rId24"/>
    <p:sldId id="336" r:id="rId25"/>
    <p:sldId id="338" r:id="rId26"/>
    <p:sldId id="334" r:id="rId27"/>
    <p:sldId id="264" r:id="rId28"/>
    <p:sldId id="339" r:id="rId29"/>
    <p:sldId id="340" r:id="rId30"/>
    <p:sldId id="341" r:id="rId31"/>
    <p:sldId id="266" r:id="rId32"/>
    <p:sldId id="342" r:id="rId33"/>
    <p:sldId id="265" r:id="rId34"/>
    <p:sldId id="343" r:id="rId35"/>
    <p:sldId id="344" r:id="rId36"/>
    <p:sldId id="345" r:id="rId37"/>
    <p:sldId id="276" r:id="rId38"/>
    <p:sldId id="346" r:id="rId39"/>
    <p:sldId id="347" r:id="rId40"/>
    <p:sldId id="303" r:id="rId41"/>
    <p:sldId id="348" r:id="rId42"/>
    <p:sldId id="293" r:id="rId43"/>
    <p:sldId id="349" r:id="rId44"/>
    <p:sldId id="350" r:id="rId45"/>
    <p:sldId id="351" r:id="rId46"/>
    <p:sldId id="352" r:id="rId47"/>
    <p:sldId id="353" r:id="rId48"/>
    <p:sldId id="277" r:id="rId49"/>
    <p:sldId id="355" r:id="rId50"/>
    <p:sldId id="356" r:id="rId51"/>
    <p:sldId id="357" r:id="rId52"/>
    <p:sldId id="354" r:id="rId53"/>
    <p:sldId id="359" r:id="rId54"/>
    <p:sldId id="358" r:id="rId55"/>
    <p:sldId id="360" r:id="rId56"/>
    <p:sldId id="361" r:id="rId57"/>
    <p:sldId id="362" r:id="rId58"/>
    <p:sldId id="284" r:id="rId59"/>
    <p:sldId id="269" r:id="rId60"/>
    <p:sldId id="304" r:id="rId61"/>
    <p:sldId id="305" r:id="rId62"/>
    <p:sldId id="307" r:id="rId63"/>
    <p:sldId id="306" r:id="rId64"/>
    <p:sldId id="308" r:id="rId65"/>
    <p:sldId id="270" r:id="rId66"/>
    <p:sldId id="309" r:id="rId67"/>
    <p:sldId id="310" r:id="rId68"/>
    <p:sldId id="311" r:id="rId69"/>
    <p:sldId id="312" r:id="rId70"/>
    <p:sldId id="314" r:id="rId71"/>
    <p:sldId id="313" r:id="rId72"/>
    <p:sldId id="315" r:id="rId73"/>
    <p:sldId id="316" r:id="rId74"/>
    <p:sldId id="317" r:id="rId75"/>
    <p:sldId id="294" r:id="rId76"/>
    <p:sldId id="296" r:id="rId77"/>
    <p:sldId id="318" r:id="rId78"/>
    <p:sldId id="319" r:id="rId79"/>
    <p:sldId id="321" r:id="rId80"/>
    <p:sldId id="363" r:id="rId81"/>
    <p:sldId id="364" r:id="rId82"/>
    <p:sldId id="365" r:id="rId83"/>
    <p:sldId id="366" r:id="rId84"/>
    <p:sldId id="367" r:id="rId85"/>
    <p:sldId id="368" r:id="rId86"/>
    <p:sldId id="369" r:id="rId87"/>
    <p:sldId id="288" r:id="rId88"/>
    <p:sldId id="289" r:id="rId89"/>
    <p:sldId id="370" r:id="rId90"/>
    <p:sldId id="274" r:id="rId91"/>
    <p:sldId id="381" r:id="rId92"/>
    <p:sldId id="382" r:id="rId93"/>
    <p:sldId id="383" r:id="rId94"/>
    <p:sldId id="275" r:id="rId95"/>
    <p:sldId id="384" r:id="rId96"/>
    <p:sldId id="386" r:id="rId97"/>
    <p:sldId id="387" r:id="rId98"/>
    <p:sldId id="388" r:id="rId99"/>
    <p:sldId id="389" r:id="rId100"/>
    <p:sldId id="390" r:id="rId101"/>
    <p:sldId id="391" r:id="rId102"/>
    <p:sldId id="392" r:id="rId103"/>
    <p:sldId id="329" r:id="rId10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60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commentAuthors" Target="commen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dirty="0"/>
          </a:p>
        </p:txBody>
      </p:sp>
    </p:spTree>
    <p:extLst>
      <p:ext uri="{BB962C8B-B14F-4D97-AF65-F5344CB8AC3E}">
        <p14:creationId xmlns:p14="http://schemas.microsoft.com/office/powerpoint/2010/main" val="287962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dirty="0"/>
          </a:p>
        </p:txBody>
      </p:sp>
    </p:spTree>
    <p:extLst>
      <p:ext uri="{BB962C8B-B14F-4D97-AF65-F5344CB8AC3E}">
        <p14:creationId xmlns:p14="http://schemas.microsoft.com/office/powerpoint/2010/main" val="104386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dirty="0"/>
          </a:p>
        </p:txBody>
      </p:sp>
    </p:spTree>
    <p:extLst>
      <p:ext uri="{BB962C8B-B14F-4D97-AF65-F5344CB8AC3E}">
        <p14:creationId xmlns:p14="http://schemas.microsoft.com/office/powerpoint/2010/main" val="1517364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dirty="0"/>
          </a:p>
        </p:txBody>
      </p:sp>
    </p:spTree>
    <p:extLst>
      <p:ext uri="{BB962C8B-B14F-4D97-AF65-F5344CB8AC3E}">
        <p14:creationId xmlns:p14="http://schemas.microsoft.com/office/powerpoint/2010/main" val="158051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89</a:t>
            </a:fld>
            <a:endParaRPr lang="en-US" dirty="0"/>
          </a:p>
        </p:txBody>
      </p:sp>
    </p:spTree>
    <p:extLst>
      <p:ext uri="{BB962C8B-B14F-4D97-AF65-F5344CB8AC3E}">
        <p14:creationId xmlns:p14="http://schemas.microsoft.com/office/powerpoint/2010/main" val="3997733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90</a:t>
            </a:fld>
            <a:endParaRPr lang="en-US" dirty="0"/>
          </a:p>
        </p:txBody>
      </p:sp>
    </p:spTree>
    <p:extLst>
      <p:ext uri="{BB962C8B-B14F-4D97-AF65-F5344CB8AC3E}">
        <p14:creationId xmlns:p14="http://schemas.microsoft.com/office/powerpoint/2010/main" val="152167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91</a:t>
            </a:fld>
            <a:endParaRPr lang="en-US" dirty="0"/>
          </a:p>
        </p:txBody>
      </p:sp>
    </p:spTree>
    <p:extLst>
      <p:ext uri="{BB962C8B-B14F-4D97-AF65-F5344CB8AC3E}">
        <p14:creationId xmlns:p14="http://schemas.microsoft.com/office/powerpoint/2010/main" val="998503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92</a:t>
            </a:fld>
            <a:endParaRPr lang="en-US" dirty="0"/>
          </a:p>
        </p:txBody>
      </p:sp>
    </p:spTree>
    <p:extLst>
      <p:ext uri="{BB962C8B-B14F-4D97-AF65-F5344CB8AC3E}">
        <p14:creationId xmlns:p14="http://schemas.microsoft.com/office/powerpoint/2010/main" val="66236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93</a:t>
            </a:fld>
            <a:endParaRPr lang="en-US" dirty="0"/>
          </a:p>
        </p:txBody>
      </p:sp>
    </p:spTree>
    <p:extLst>
      <p:ext uri="{BB962C8B-B14F-4D97-AF65-F5344CB8AC3E}">
        <p14:creationId xmlns:p14="http://schemas.microsoft.com/office/powerpoint/2010/main" val="10632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94</a:t>
            </a:fld>
            <a:endParaRPr lang="en-US" dirty="0"/>
          </a:p>
        </p:txBody>
      </p:sp>
    </p:spTree>
    <p:extLst>
      <p:ext uri="{BB962C8B-B14F-4D97-AF65-F5344CB8AC3E}">
        <p14:creationId xmlns:p14="http://schemas.microsoft.com/office/powerpoint/2010/main" val="253877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1442417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95</a:t>
            </a:fld>
            <a:endParaRPr lang="en-US" dirty="0"/>
          </a:p>
        </p:txBody>
      </p:sp>
    </p:spTree>
    <p:extLst>
      <p:ext uri="{BB962C8B-B14F-4D97-AF65-F5344CB8AC3E}">
        <p14:creationId xmlns:p14="http://schemas.microsoft.com/office/powerpoint/2010/main" val="243605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96</a:t>
            </a:fld>
            <a:endParaRPr lang="en-US" dirty="0"/>
          </a:p>
        </p:txBody>
      </p:sp>
    </p:spTree>
    <p:extLst>
      <p:ext uri="{BB962C8B-B14F-4D97-AF65-F5344CB8AC3E}">
        <p14:creationId xmlns:p14="http://schemas.microsoft.com/office/powerpoint/2010/main" val="3774307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97</a:t>
            </a:fld>
            <a:endParaRPr lang="en-US" dirty="0"/>
          </a:p>
        </p:txBody>
      </p:sp>
    </p:spTree>
    <p:extLst>
      <p:ext uri="{BB962C8B-B14F-4D97-AF65-F5344CB8AC3E}">
        <p14:creationId xmlns:p14="http://schemas.microsoft.com/office/powerpoint/2010/main" val="3781501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98</a:t>
            </a:fld>
            <a:endParaRPr lang="en-US" dirty="0"/>
          </a:p>
        </p:txBody>
      </p:sp>
    </p:spTree>
    <p:extLst>
      <p:ext uri="{BB962C8B-B14F-4D97-AF65-F5344CB8AC3E}">
        <p14:creationId xmlns:p14="http://schemas.microsoft.com/office/powerpoint/2010/main" val="412024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99</a:t>
            </a:fld>
            <a:endParaRPr lang="en-US" dirty="0"/>
          </a:p>
        </p:txBody>
      </p:sp>
    </p:spTree>
    <p:extLst>
      <p:ext uri="{BB962C8B-B14F-4D97-AF65-F5344CB8AC3E}">
        <p14:creationId xmlns:p14="http://schemas.microsoft.com/office/powerpoint/2010/main" val="194947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1235571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80864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218229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dirty="0"/>
          </a:p>
        </p:txBody>
      </p:sp>
    </p:spTree>
    <p:extLst>
      <p:ext uri="{BB962C8B-B14F-4D97-AF65-F5344CB8AC3E}">
        <p14:creationId xmlns:p14="http://schemas.microsoft.com/office/powerpoint/2010/main" val="542231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dirty="0"/>
          </a:p>
        </p:txBody>
      </p:sp>
    </p:spTree>
    <p:extLst>
      <p:ext uri="{BB962C8B-B14F-4D97-AF65-F5344CB8AC3E}">
        <p14:creationId xmlns:p14="http://schemas.microsoft.com/office/powerpoint/2010/main" val="124874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dirty="0"/>
          </a:p>
        </p:txBody>
      </p:sp>
    </p:spTree>
    <p:extLst>
      <p:ext uri="{BB962C8B-B14F-4D97-AF65-F5344CB8AC3E}">
        <p14:creationId xmlns:p14="http://schemas.microsoft.com/office/powerpoint/2010/main" val="385392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3.jpg"/><Relationship Id="rId7" Type="http://schemas.openxmlformats.org/officeDocument/2006/relationships/slide" Target="slide2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16.xml"/><Relationship Id="rId4" Type="http://schemas.openxmlformats.org/officeDocument/2006/relationships/slide" Target="slide15.xml"/><Relationship Id="rId9" Type="http://schemas.openxmlformats.org/officeDocument/2006/relationships/slide" Target="slide30.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4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slide" Target="slide37.xml"/><Relationship Id="rId4" Type="http://schemas.openxmlformats.org/officeDocument/2006/relationships/slide" Target="slide3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doGonzales/ADS_Capstone/blob/0050a6d5f51ec3631279e8c88a4626604cfe2866/Week%201%20Lab%201%20Collecting%20the%20data%20.ipynb"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image" Target="../media/image3.jpg"/><Relationship Id="rId7"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9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ldoGonzales/ADS_Capstone/blob/main/Week%201%20Data%20Collection%20with%20Web%20Scraping.ipynb"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hyperlink" Target="https://github.com/AldoGonzales/ADS_Capstone/blob/main/Week%201%20Lab%202%20Data%20wrangling.ipynb"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ldoGonzales/ADS_Capstone/blob/main/Week%202%20EDA%20with%20Visualization%20Lab.ipynb"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ldoGonzales/ADS_Capstone/blob/main/Week%203%20Launch%20Sites%20Locations%20Analysis%20with%20Folium.ipynb"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ldoGonzales/ADS_Capstone/blob/main/Week%203%20Build%20an%20Interactive%20Dashboard%20with%20Ploty%20Dash.py"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slide" Target="slide92.xml"/></Relationships>
</file>

<file path=ppt/slides/_rels/slide87.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Aldo Gonzáles</a:t>
            </a:r>
          </a:p>
          <a:p>
            <a:r>
              <a:rPr lang="en-US" dirty="0">
                <a:solidFill>
                  <a:schemeClr val="bg2"/>
                </a:solidFill>
                <a:latin typeface="Abadi" panose="020B0604020104020204" pitchFamily="34" charset="0"/>
                <a:ea typeface="SF Pro" pitchFamily="2" charset="0"/>
                <a:cs typeface="SF Pro" pitchFamily="2" charset="0"/>
              </a:rPr>
              <a:t>04/02/2024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10</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CuadroTexto 2">
            <a:extLst>
              <a:ext uri="{FF2B5EF4-FFF2-40B4-BE49-F238E27FC236}">
                <a16:creationId xmlns:a16="http://schemas.microsoft.com/office/drawing/2014/main" id="{2E80CCDB-A92B-30D1-7BFE-479BC4A67A4F}"/>
              </a:ext>
            </a:extLst>
          </p:cNvPr>
          <p:cNvSpPr txBox="1"/>
          <p:nvPr/>
        </p:nvSpPr>
        <p:spPr>
          <a:xfrm>
            <a:off x="828068" y="1404743"/>
            <a:ext cx="10530114" cy="523220"/>
          </a:xfrm>
          <a:prstGeom prst="rect">
            <a:avLst/>
          </a:prstGeom>
          <a:noFill/>
        </p:spPr>
        <p:txBody>
          <a:bodyPr wrap="square">
            <a:spAutoFit/>
          </a:bodyPr>
          <a:lstStyle/>
          <a:p>
            <a:r>
              <a:rPr lang="es-MX" sz="2800" dirty="0"/>
              <a:t>SpaceX Falcon 9 </a:t>
            </a:r>
            <a:r>
              <a:rPr lang="en-US" sz="2800" dirty="0"/>
              <a:t>scheme</a:t>
            </a:r>
            <a:r>
              <a:rPr lang="es-MX" sz="2800" dirty="0"/>
              <a:t>:</a:t>
            </a:r>
          </a:p>
        </p:txBody>
      </p:sp>
      <p:pic>
        <p:nvPicPr>
          <p:cNvPr id="2" name="Imagen 1">
            <a:extLst>
              <a:ext uri="{FF2B5EF4-FFF2-40B4-BE49-F238E27FC236}">
                <a16:creationId xmlns:a16="http://schemas.microsoft.com/office/drawing/2014/main" id="{84175C15-4028-1D37-25E7-A69264C9CD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1823" y="1884258"/>
            <a:ext cx="7848353" cy="4689262"/>
          </a:xfrm>
          <a:prstGeom prst="rect">
            <a:avLst/>
          </a:prstGeom>
          <a:noFill/>
          <a:ln>
            <a:noFill/>
          </a:ln>
        </p:spPr>
      </p:pic>
    </p:spTree>
    <p:extLst>
      <p:ext uri="{BB962C8B-B14F-4D97-AF65-F5344CB8AC3E}">
        <p14:creationId xmlns:p14="http://schemas.microsoft.com/office/powerpoint/2010/main" val="22488315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11</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CuadroTexto 2">
            <a:extLst>
              <a:ext uri="{FF2B5EF4-FFF2-40B4-BE49-F238E27FC236}">
                <a16:creationId xmlns:a16="http://schemas.microsoft.com/office/drawing/2014/main" id="{2E80CCDB-A92B-30D1-7BFE-479BC4A67A4F}"/>
              </a:ext>
            </a:extLst>
          </p:cNvPr>
          <p:cNvSpPr txBox="1"/>
          <p:nvPr/>
        </p:nvSpPr>
        <p:spPr>
          <a:xfrm>
            <a:off x="828068" y="1666353"/>
            <a:ext cx="10530114" cy="523220"/>
          </a:xfrm>
          <a:prstGeom prst="rect">
            <a:avLst/>
          </a:prstGeom>
          <a:noFill/>
        </p:spPr>
        <p:txBody>
          <a:bodyPr wrap="square">
            <a:spAutoFit/>
          </a:bodyPr>
          <a:lstStyle/>
          <a:p>
            <a:r>
              <a:rPr lang="en-US" sz="2800" dirty="0"/>
              <a:t>Want to find answers for</a:t>
            </a:r>
            <a:r>
              <a:rPr lang="es-MX" sz="2800" dirty="0"/>
              <a:t>:</a:t>
            </a:r>
          </a:p>
        </p:txBody>
      </p:sp>
      <p:sp>
        <p:nvSpPr>
          <p:cNvPr id="6" name="CuadroTexto 5">
            <a:extLst>
              <a:ext uri="{FF2B5EF4-FFF2-40B4-BE49-F238E27FC236}">
                <a16:creationId xmlns:a16="http://schemas.microsoft.com/office/drawing/2014/main" id="{AC981C1B-7061-009A-DC7F-08D1248208C4}"/>
              </a:ext>
            </a:extLst>
          </p:cNvPr>
          <p:cNvSpPr txBox="1"/>
          <p:nvPr/>
        </p:nvSpPr>
        <p:spPr>
          <a:xfrm>
            <a:off x="828068" y="2860790"/>
            <a:ext cx="10530114" cy="1569660"/>
          </a:xfrm>
          <a:prstGeom prst="rect">
            <a:avLst/>
          </a:prstGeom>
          <a:noFill/>
        </p:spPr>
        <p:txBody>
          <a:bodyPr wrap="square">
            <a:spAutoFit/>
          </a:bodyPr>
          <a:lstStyle/>
          <a:p>
            <a:pPr marL="342900" indent="-342900">
              <a:buFont typeface="Arial" panose="020B0604020202020204" pitchFamily="34" charset="0"/>
              <a:buChar char="•"/>
            </a:pPr>
            <a:r>
              <a:rPr lang="en-US" sz="2400" dirty="0"/>
              <a:t>The Project purpose is create models to predict success in the first stage landings.</a:t>
            </a:r>
          </a:p>
          <a:p>
            <a:endParaRPr lang="en-US" sz="2400" dirty="0"/>
          </a:p>
          <a:p>
            <a:pPr marL="342900" indent="-342900">
              <a:buFont typeface="Arial" panose="020B0604020202020204" pitchFamily="34" charset="0"/>
              <a:buChar char="•"/>
            </a:pPr>
            <a:r>
              <a:rPr lang="en-US" sz="2400" dirty="0"/>
              <a:t>Knowing the success in landings, we will know the costs involved in missions.</a:t>
            </a:r>
          </a:p>
        </p:txBody>
      </p:sp>
    </p:spTree>
    <p:extLst>
      <p:ext uri="{BB962C8B-B14F-4D97-AF65-F5344CB8AC3E}">
        <p14:creationId xmlns:p14="http://schemas.microsoft.com/office/powerpoint/2010/main" val="154594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12</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u="sng" dirty="0">
                <a:solidFill>
                  <a:srgbClr val="0B49CB"/>
                </a:solidFill>
                <a:latin typeface="Abadi"/>
              </a:rPr>
              <a:t>Executive Summary</a:t>
            </a:r>
          </a:p>
          <a:p>
            <a:pPr lvl="1">
              <a:lnSpc>
                <a:spcPct val="120000"/>
              </a:lnSpc>
              <a:spcBef>
                <a:spcPts val="1400"/>
              </a:spcBef>
            </a:pPr>
            <a:r>
              <a:rPr lang="en-US" dirty="0">
                <a:solidFill>
                  <a:schemeClr val="tx1"/>
                </a:solidFill>
                <a:latin typeface="Abadi"/>
                <a:hlinkClick r:id="rId4" action="ppaction://hlinksldjump">
                  <a:extLst>
                    <a:ext uri="{A12FA001-AC4F-418D-AE19-62706E023703}">
                      <ahyp:hlinkClr xmlns:ahyp="http://schemas.microsoft.com/office/drawing/2018/hyperlinkcolor" val="tx"/>
                    </a:ext>
                  </a:extLst>
                </a:hlinkClick>
              </a:rPr>
              <a:t>Data Collection</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5" action="ppaction://hlinksldjump">
                  <a:extLst>
                    <a:ext uri="{A12FA001-AC4F-418D-AE19-62706E023703}">
                      <ahyp:hlinkClr xmlns:ahyp="http://schemas.microsoft.com/office/drawing/2018/hyperlinkcolor" val="tx"/>
                    </a:ext>
                  </a:extLst>
                </a:hlinkClick>
              </a:rPr>
              <a:t>Data Collection – SpaceX API</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6" action="ppaction://hlinksldjump">
                  <a:extLst>
                    <a:ext uri="{A12FA001-AC4F-418D-AE19-62706E023703}">
                      <ahyp:hlinkClr xmlns:ahyp="http://schemas.microsoft.com/office/drawing/2018/hyperlinkcolor" val="tx"/>
                    </a:ext>
                  </a:extLst>
                </a:hlinkClick>
              </a:rPr>
              <a:t>Data Collection – Scraping</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7" action="ppaction://hlinksldjump">
                  <a:extLst>
                    <a:ext uri="{A12FA001-AC4F-418D-AE19-62706E023703}">
                      <ahyp:hlinkClr xmlns:ahyp="http://schemas.microsoft.com/office/drawing/2018/hyperlinkcolor" val="tx"/>
                    </a:ext>
                  </a:extLst>
                </a:hlinkClick>
              </a:rPr>
              <a:t>Data Wrangling</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8" action="ppaction://hlinksldjump">
                  <a:extLst>
                    <a:ext uri="{A12FA001-AC4F-418D-AE19-62706E023703}">
                      <ahyp:hlinkClr xmlns:ahyp="http://schemas.microsoft.com/office/drawing/2018/hyperlinkcolor" val="tx"/>
                    </a:ext>
                  </a:extLst>
                </a:hlinkClick>
              </a:rPr>
              <a:t>EDA with Data Visualization</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9" action="ppaction://hlinksldjump">
                  <a:extLst>
                    <a:ext uri="{A12FA001-AC4F-418D-AE19-62706E023703}">
                      <ahyp:hlinkClr xmlns:ahyp="http://schemas.microsoft.com/office/drawing/2018/hyperlinkcolor" val="tx"/>
                    </a:ext>
                  </a:extLst>
                </a:hlinkClick>
              </a:rPr>
              <a:t>EDA with SQL</a:t>
            </a:r>
            <a:endParaRPr lang="en-US"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2968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u="sng" dirty="0">
                <a:solidFill>
                  <a:srgbClr val="0B49CB"/>
                </a:solidFill>
                <a:latin typeface="Abadi"/>
              </a:rPr>
              <a:t>Executive Summary</a:t>
            </a:r>
          </a:p>
          <a:p>
            <a:pPr lvl="1">
              <a:lnSpc>
                <a:spcPct val="120000"/>
              </a:lnSpc>
              <a:spcBef>
                <a:spcPts val="1400"/>
              </a:spcBef>
            </a:pPr>
            <a:r>
              <a:rPr lang="en-US" dirty="0">
                <a:solidFill>
                  <a:schemeClr val="tx1"/>
                </a:solidFill>
                <a:latin typeface="Abadi"/>
                <a:hlinkClick r:id="rId4" action="ppaction://hlinksldjump">
                  <a:extLst>
                    <a:ext uri="{A12FA001-AC4F-418D-AE19-62706E023703}">
                      <ahyp:hlinkClr xmlns:ahyp="http://schemas.microsoft.com/office/drawing/2018/hyperlinkcolor" val="tx"/>
                    </a:ext>
                  </a:extLst>
                </a:hlinkClick>
              </a:rPr>
              <a:t>Build an Interactive Map with Folium</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5" action="ppaction://hlinksldjump">
                  <a:extLst>
                    <a:ext uri="{A12FA001-AC4F-418D-AE19-62706E023703}">
                      <ahyp:hlinkClr xmlns:ahyp="http://schemas.microsoft.com/office/drawing/2018/hyperlinkcolor" val="tx"/>
                    </a:ext>
                  </a:extLst>
                </a:hlinkClick>
              </a:rPr>
              <a:t>Build a Dashboard with Plotly Dash</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6" action="ppaction://hlinksldjump">
                  <a:extLst>
                    <a:ext uri="{A12FA001-AC4F-418D-AE19-62706E023703}">
                      <ahyp:hlinkClr xmlns:ahyp="http://schemas.microsoft.com/office/drawing/2018/hyperlinkcolor" val="tx"/>
                    </a:ext>
                  </a:extLst>
                </a:hlinkClick>
              </a:rPr>
              <a:t>Predictive Analysis (Classification)</a:t>
            </a:r>
            <a:endParaRPr lang="en-US" dirty="0">
              <a:solidFill>
                <a:schemeClr val="tx1"/>
              </a:solidFill>
              <a:latin typeface="Abadi"/>
            </a:endParaRPr>
          </a:p>
          <a:p>
            <a:pPr lvl="1">
              <a:lnSpc>
                <a:spcPct val="120000"/>
              </a:lnSpc>
              <a:spcBef>
                <a:spcPts val="1400"/>
              </a:spcBef>
            </a:pPr>
            <a:r>
              <a:rPr lang="en-US" dirty="0">
                <a:solidFill>
                  <a:schemeClr val="tx1"/>
                </a:solidFill>
                <a:latin typeface="Abadi"/>
                <a:hlinkClick r:id="rId7" action="ppaction://hlinksldjump">
                  <a:extLst>
                    <a:ext uri="{A12FA001-AC4F-418D-AE19-62706E023703}">
                      <ahyp:hlinkClr xmlns:ahyp="http://schemas.microsoft.com/office/drawing/2018/hyperlinkcolor" val="tx"/>
                    </a:ext>
                  </a:extLst>
                </a:hlinkClick>
              </a:rPr>
              <a:t>Results</a:t>
            </a:r>
            <a:endParaRPr lang="en-US"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15747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uadroTexto 2">
            <a:extLst>
              <a:ext uri="{FF2B5EF4-FFF2-40B4-BE49-F238E27FC236}">
                <a16:creationId xmlns:a16="http://schemas.microsoft.com/office/drawing/2014/main" id="{6771A85D-932B-4FDC-1F48-56C755860CE9}"/>
              </a:ext>
            </a:extLst>
          </p:cNvPr>
          <p:cNvSpPr txBox="1"/>
          <p:nvPr/>
        </p:nvSpPr>
        <p:spPr>
          <a:xfrm>
            <a:off x="770011" y="2090172"/>
            <a:ext cx="10515600" cy="2677656"/>
          </a:xfrm>
          <a:prstGeom prst="rect">
            <a:avLst/>
          </a:prstGeom>
          <a:noFill/>
        </p:spPr>
        <p:txBody>
          <a:bodyPr wrap="square">
            <a:spAutoFit/>
          </a:bodyPr>
          <a:lstStyle/>
          <a:p>
            <a:r>
              <a:rPr lang="en-US" sz="2400" dirty="0"/>
              <a:t>Was used three sources:</a:t>
            </a:r>
          </a:p>
          <a:p>
            <a:endParaRPr lang="en-US" sz="2400" dirty="0"/>
          </a:p>
          <a:p>
            <a:pPr marL="342900" indent="-342900">
              <a:buFont typeface="Arial" panose="020B0604020202020204" pitchFamily="34" charset="0"/>
              <a:buChar char="•"/>
            </a:pPr>
            <a:r>
              <a:rPr lang="en-US" sz="2400" dirty="0"/>
              <a:t>Space X REST API that will provide rocket launch information</a:t>
            </a:r>
          </a:p>
          <a:p>
            <a:endParaRPr lang="en-US" sz="2400" dirty="0"/>
          </a:p>
          <a:p>
            <a:pPr marL="342900" indent="-342900">
              <a:buFont typeface="Arial" panose="020B0604020202020204" pitchFamily="34" charset="0"/>
              <a:buChar char="•"/>
            </a:pPr>
            <a:r>
              <a:rPr lang="en-US" sz="2400" dirty="0"/>
              <a:t>The requests library to obtain the launch data of a response in JSON format.</a:t>
            </a:r>
          </a:p>
          <a:p>
            <a:endParaRPr lang="en-US" sz="2400" dirty="0"/>
          </a:p>
          <a:p>
            <a:pPr marL="342900" indent="-342900">
              <a:buFont typeface="Arial" panose="020B0604020202020204" pitchFamily="34" charset="0"/>
              <a:buChar char="•"/>
            </a:pPr>
            <a:r>
              <a:rPr lang="en-US" sz="2400" dirty="0"/>
              <a:t>Web scraping with Python </a:t>
            </a:r>
            <a:r>
              <a:rPr lang="en-US" sz="2400" dirty="0" err="1"/>
              <a:t>BeautifulSoup</a:t>
            </a:r>
            <a:r>
              <a:rPr lang="en-US" sz="2400" dirty="0"/>
              <a:t> package</a:t>
            </a:r>
          </a:p>
        </p:txBody>
      </p:sp>
    </p:spTree>
    <p:extLst>
      <p:ext uri="{BB962C8B-B14F-4D97-AF65-F5344CB8AC3E}">
        <p14:creationId xmlns:p14="http://schemas.microsoft.com/office/powerpoint/2010/main" val="3288665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96618"/>
            <a:ext cx="10515600" cy="549049"/>
          </a:xfrm>
          <a:prstGeom prst="rect">
            <a:avLst/>
          </a:prstGeom>
        </p:spPr>
        <p:txBody>
          <a:bodyPr vert="horz" lIns="91440" tIns="45720" rIns="91440" bIns="45720" rtlCol="0" anchor="t">
            <a:normAutofit lnSpcReduction="10000"/>
          </a:bodyPr>
          <a:lstStyle/>
          <a:p>
            <a:pPr marL="0" indent="0">
              <a:buNone/>
            </a:pPr>
            <a:r>
              <a:rPr lang="en-US" sz="1800" dirty="0"/>
              <a:t>For Data Collection were used some APIs like "API_call_spacex_api.json” . Also used some commands to create a Data frame with this data:</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8" name="Grupo 7">
            <a:extLst>
              <a:ext uri="{FF2B5EF4-FFF2-40B4-BE49-F238E27FC236}">
                <a16:creationId xmlns:a16="http://schemas.microsoft.com/office/drawing/2014/main" id="{82E0FC43-7EDA-7A29-8E50-A14244B2D948}"/>
              </a:ext>
            </a:extLst>
          </p:cNvPr>
          <p:cNvGrpSpPr/>
          <p:nvPr/>
        </p:nvGrpSpPr>
        <p:grpSpPr>
          <a:xfrm>
            <a:off x="812836" y="2378352"/>
            <a:ext cx="10429949" cy="712554"/>
            <a:chOff x="855661" y="2536722"/>
            <a:chExt cx="10429949" cy="712554"/>
          </a:xfrm>
        </p:grpSpPr>
        <p:pic>
          <p:nvPicPr>
            <p:cNvPr id="5" name="Imagen 4">
              <a:extLst>
                <a:ext uri="{FF2B5EF4-FFF2-40B4-BE49-F238E27FC236}">
                  <a16:creationId xmlns:a16="http://schemas.microsoft.com/office/drawing/2014/main" id="{373FF7DF-48BE-0964-1EE7-6C76FDB528BA}"/>
                </a:ext>
              </a:extLst>
            </p:cNvPr>
            <p:cNvPicPr>
              <a:picLocks noChangeAspect="1"/>
            </p:cNvPicPr>
            <p:nvPr/>
          </p:nvPicPr>
          <p:blipFill>
            <a:blip r:embed="rId3"/>
            <a:stretch>
              <a:fillRect/>
            </a:stretch>
          </p:blipFill>
          <p:spPr>
            <a:xfrm>
              <a:off x="855661" y="2536722"/>
              <a:ext cx="10429949" cy="325016"/>
            </a:xfrm>
            <a:prstGeom prst="rect">
              <a:avLst/>
            </a:prstGeom>
          </p:spPr>
        </p:pic>
        <p:pic>
          <p:nvPicPr>
            <p:cNvPr id="7" name="Imagen 6">
              <a:extLst>
                <a:ext uri="{FF2B5EF4-FFF2-40B4-BE49-F238E27FC236}">
                  <a16:creationId xmlns:a16="http://schemas.microsoft.com/office/drawing/2014/main" id="{D99214E6-2CC3-8ABC-BC3C-ABF18B3BA564}"/>
                </a:ext>
              </a:extLst>
            </p:cNvPr>
            <p:cNvPicPr>
              <a:picLocks noChangeAspect="1"/>
            </p:cNvPicPr>
            <p:nvPr/>
          </p:nvPicPr>
          <p:blipFill>
            <a:blip r:embed="rId4"/>
            <a:stretch>
              <a:fillRect/>
            </a:stretch>
          </p:blipFill>
          <p:spPr>
            <a:xfrm>
              <a:off x="855661" y="2875261"/>
              <a:ext cx="5400040" cy="374015"/>
            </a:xfrm>
            <a:prstGeom prst="rect">
              <a:avLst/>
            </a:prstGeom>
          </p:spPr>
        </p:pic>
      </p:grpSp>
      <p:sp>
        <p:nvSpPr>
          <p:cNvPr id="10" name="Text Placeholder 2">
            <a:extLst>
              <a:ext uri="{FF2B5EF4-FFF2-40B4-BE49-F238E27FC236}">
                <a16:creationId xmlns:a16="http://schemas.microsoft.com/office/drawing/2014/main" id="{F5981E4B-BFBD-B81B-EE87-1F874BBD5D43}"/>
              </a:ext>
            </a:extLst>
          </p:cNvPr>
          <p:cNvSpPr txBox="1">
            <a:spLocks/>
          </p:cNvSpPr>
          <p:nvPr/>
        </p:nvSpPr>
        <p:spPr>
          <a:xfrm>
            <a:off x="770011" y="3566105"/>
            <a:ext cx="10515600" cy="21000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Also used some others APIs:</a:t>
            </a:r>
          </a:p>
          <a:p>
            <a:r>
              <a:rPr lang="en-US" sz="1800" dirty="0"/>
              <a:t>https://api.spacexdata.com/v4/rockets/[</a:t>
            </a:r>
            <a:r>
              <a:rPr lang="en-US" sz="1800" i="1" dirty="0">
                <a:solidFill>
                  <a:schemeClr val="bg1">
                    <a:lumMod val="50000"/>
                  </a:schemeClr>
                </a:solidFill>
              </a:rPr>
              <a:t>rocket number</a:t>
            </a:r>
            <a:r>
              <a:rPr lang="en-US" sz="1800" dirty="0"/>
              <a:t>].json</a:t>
            </a:r>
          </a:p>
          <a:p>
            <a:r>
              <a:rPr lang="en-US" sz="1800" dirty="0"/>
              <a:t>https://api.spacexdata.com/v4/launchpads/[</a:t>
            </a:r>
            <a:r>
              <a:rPr lang="en-US" sz="1800" i="1" dirty="0">
                <a:solidFill>
                  <a:schemeClr val="bg1">
                    <a:lumMod val="50000"/>
                  </a:schemeClr>
                </a:solidFill>
              </a:rPr>
              <a:t>launchpad number</a:t>
            </a:r>
            <a:r>
              <a:rPr lang="en-US" sz="1800" dirty="0"/>
              <a:t>].json</a:t>
            </a:r>
          </a:p>
          <a:p>
            <a:r>
              <a:rPr lang="en-US" sz="1800" dirty="0"/>
              <a:t>https://api.spacexdata.com/v4/payloads/[</a:t>
            </a:r>
            <a:r>
              <a:rPr lang="en-US" sz="1800" i="1" dirty="0">
                <a:solidFill>
                  <a:schemeClr val="bg1">
                    <a:lumMod val="50000"/>
                  </a:schemeClr>
                </a:solidFill>
              </a:rPr>
              <a:t>payloads number</a:t>
            </a:r>
            <a:r>
              <a:rPr lang="en-US" sz="1800" dirty="0"/>
              <a:t>].json</a:t>
            </a:r>
          </a:p>
          <a:p>
            <a:r>
              <a:rPr lang="en-US" sz="1800" dirty="0"/>
              <a:t>https://api.spacexdata.com/v4/cores/[</a:t>
            </a:r>
            <a:r>
              <a:rPr lang="en-US" sz="1800" i="1" dirty="0">
                <a:solidFill>
                  <a:schemeClr val="bg1">
                    <a:lumMod val="50000"/>
                  </a:schemeClr>
                </a:solidFill>
              </a:rPr>
              <a:t>core number</a:t>
            </a:r>
            <a:r>
              <a:rPr lang="en-US" sz="1800" dirty="0"/>
              <a:t>].json</a:t>
            </a:r>
          </a:p>
          <a:p>
            <a:endParaRPr lang="en-US" sz="1800" dirty="0"/>
          </a:p>
          <a:p>
            <a:endParaRPr lang="en-US" sz="1800" dirty="0"/>
          </a:p>
          <a:p>
            <a:endParaRPr lang="en-US" sz="1800" dirty="0"/>
          </a:p>
          <a:p>
            <a:endParaRPr lang="en-US" sz="1800" dirty="0"/>
          </a:p>
          <a:p>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28031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435510"/>
            <a:ext cx="10058144" cy="5211096"/>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Diagrama de flujo: proceso 1">
            <a:extLst>
              <a:ext uri="{FF2B5EF4-FFF2-40B4-BE49-F238E27FC236}">
                <a16:creationId xmlns:a16="http://schemas.microsoft.com/office/drawing/2014/main" id="{07A6E41B-2D07-D9FF-686B-BBCD4FCBA4F1}"/>
              </a:ext>
            </a:extLst>
          </p:cNvPr>
          <p:cNvSpPr/>
          <p:nvPr/>
        </p:nvSpPr>
        <p:spPr>
          <a:xfrm>
            <a:off x="1887788" y="1665484"/>
            <a:ext cx="3254479"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Import Libraries: requests, pandas, numpy, datetime</a:t>
            </a:r>
          </a:p>
        </p:txBody>
      </p:sp>
      <p:sp>
        <p:nvSpPr>
          <p:cNvPr id="3" name="Diagrama de flujo: proceso 2">
            <a:extLst>
              <a:ext uri="{FF2B5EF4-FFF2-40B4-BE49-F238E27FC236}">
                <a16:creationId xmlns:a16="http://schemas.microsoft.com/office/drawing/2014/main" id="{1DD28400-6A4D-6F81-ED08-742A320390A7}"/>
              </a:ext>
            </a:extLst>
          </p:cNvPr>
          <p:cNvSpPr/>
          <p:nvPr/>
        </p:nvSpPr>
        <p:spPr>
          <a:xfrm>
            <a:off x="1386344" y="2603232"/>
            <a:ext cx="4257369" cy="1667802"/>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t>Create lists with variable needed:</a:t>
            </a:r>
          </a:p>
          <a:p>
            <a:r>
              <a:rPr lang="en-US" dirty="0">
                <a:solidFill>
                  <a:schemeClr val="bg1">
                    <a:lumMod val="50000"/>
                  </a:schemeClr>
                </a:solidFill>
              </a:rPr>
              <a:t>Date,</a:t>
            </a:r>
            <a:r>
              <a:rPr lang="en-US" dirty="0"/>
              <a:t> </a:t>
            </a:r>
            <a:r>
              <a:rPr lang="en-US" b="0" dirty="0">
                <a:solidFill>
                  <a:schemeClr val="bg1">
                    <a:lumMod val="50000"/>
                  </a:schemeClr>
                </a:solidFill>
                <a:effectLst/>
                <a:latin typeface="Consolas" panose="020B0609020204030204" pitchFamily="49" charset="0"/>
              </a:rPr>
              <a:t>BoosterVersion, PayloadMass, Orbit</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LaunchSite</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Outcome</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Flights</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GridFins</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Reused</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Legs</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LandingPad</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Block</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ReusedCount</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Serial</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Longitude</a:t>
            </a:r>
            <a:r>
              <a:rPr lang="en-US" dirty="0">
                <a:solidFill>
                  <a:schemeClr val="bg1">
                    <a:lumMod val="50000"/>
                  </a:schemeClr>
                </a:solidFill>
                <a:latin typeface="Consolas" panose="020B0609020204030204" pitchFamily="49" charset="0"/>
              </a:rPr>
              <a:t>, </a:t>
            </a:r>
            <a:r>
              <a:rPr lang="en-US" b="0" dirty="0">
                <a:solidFill>
                  <a:schemeClr val="bg1">
                    <a:lumMod val="50000"/>
                  </a:schemeClr>
                </a:solidFill>
                <a:effectLst/>
                <a:latin typeface="Consolas" panose="020B0609020204030204" pitchFamily="49" charset="0"/>
              </a:rPr>
              <a:t>Latitude</a:t>
            </a:r>
          </a:p>
        </p:txBody>
      </p:sp>
      <p:sp>
        <p:nvSpPr>
          <p:cNvPr id="7" name="Diagrama de flujo: proceso 6">
            <a:extLst>
              <a:ext uri="{FF2B5EF4-FFF2-40B4-BE49-F238E27FC236}">
                <a16:creationId xmlns:a16="http://schemas.microsoft.com/office/drawing/2014/main" id="{BA9B5987-A8FA-3270-6C0F-AB23E5D09CBD}"/>
              </a:ext>
            </a:extLst>
          </p:cNvPr>
          <p:cNvSpPr/>
          <p:nvPr/>
        </p:nvSpPr>
        <p:spPr>
          <a:xfrm>
            <a:off x="1887788" y="4589349"/>
            <a:ext cx="3254479" cy="1667802"/>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Extract data with APIs: </a:t>
            </a:r>
            <a:r>
              <a:rPr lang="en-US" sz="1800" dirty="0"/>
              <a:t>API_call_spacex_api.json,</a:t>
            </a:r>
          </a:p>
          <a:p>
            <a:pPr algn="ctr"/>
            <a:r>
              <a:rPr lang="en-US" sz="1800" dirty="0"/>
              <a:t>[</a:t>
            </a:r>
            <a:r>
              <a:rPr lang="en-US" sz="1800" i="1" dirty="0">
                <a:solidFill>
                  <a:schemeClr val="bg1">
                    <a:lumMod val="50000"/>
                  </a:schemeClr>
                </a:solidFill>
              </a:rPr>
              <a:t>rocket number</a:t>
            </a:r>
            <a:r>
              <a:rPr lang="en-US" sz="1800" dirty="0"/>
              <a:t>].json, [</a:t>
            </a:r>
            <a:r>
              <a:rPr lang="en-US" sz="1800" i="1" dirty="0">
                <a:solidFill>
                  <a:schemeClr val="bg1">
                    <a:lumMod val="50000"/>
                  </a:schemeClr>
                </a:solidFill>
              </a:rPr>
              <a:t>launchpad number</a:t>
            </a:r>
            <a:r>
              <a:rPr lang="en-US" sz="1800" dirty="0"/>
              <a:t>].json, [</a:t>
            </a:r>
            <a:r>
              <a:rPr lang="en-US" sz="1800" i="1" dirty="0">
                <a:solidFill>
                  <a:schemeClr val="bg1">
                    <a:lumMod val="50000"/>
                  </a:schemeClr>
                </a:solidFill>
              </a:rPr>
              <a:t>payloads number</a:t>
            </a:r>
            <a:r>
              <a:rPr lang="en-US" sz="1800" dirty="0"/>
              <a:t>].json, </a:t>
            </a:r>
          </a:p>
          <a:p>
            <a:pPr algn="ctr"/>
            <a:r>
              <a:rPr lang="en-US" sz="1800" dirty="0"/>
              <a:t>[</a:t>
            </a:r>
            <a:r>
              <a:rPr lang="en-US" sz="1800" i="1" dirty="0">
                <a:solidFill>
                  <a:schemeClr val="bg1">
                    <a:lumMod val="50000"/>
                  </a:schemeClr>
                </a:solidFill>
              </a:rPr>
              <a:t>core number</a:t>
            </a:r>
            <a:r>
              <a:rPr lang="en-US" sz="1800" dirty="0"/>
              <a:t>].json</a:t>
            </a:r>
          </a:p>
        </p:txBody>
      </p:sp>
      <p:sp>
        <p:nvSpPr>
          <p:cNvPr id="8" name="Diagrama de flujo: proceso 7">
            <a:extLst>
              <a:ext uri="{FF2B5EF4-FFF2-40B4-BE49-F238E27FC236}">
                <a16:creationId xmlns:a16="http://schemas.microsoft.com/office/drawing/2014/main" id="{A9D8A71C-5AF4-1CEE-42F0-7403171EF168}"/>
              </a:ext>
            </a:extLst>
          </p:cNvPr>
          <p:cNvSpPr/>
          <p:nvPr/>
        </p:nvSpPr>
        <p:spPr>
          <a:xfrm>
            <a:off x="6831890" y="1854135"/>
            <a:ext cx="3254479"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Processing data: Unique values, date before 2020/11/13</a:t>
            </a:r>
          </a:p>
        </p:txBody>
      </p:sp>
      <p:sp>
        <p:nvSpPr>
          <p:cNvPr id="9" name="Diagrama de flujo: proceso 8">
            <a:extLst>
              <a:ext uri="{FF2B5EF4-FFF2-40B4-BE49-F238E27FC236}">
                <a16:creationId xmlns:a16="http://schemas.microsoft.com/office/drawing/2014/main" id="{09070541-0E7F-61A4-BAA2-08F2FBB041EF}"/>
              </a:ext>
            </a:extLst>
          </p:cNvPr>
          <p:cNvSpPr/>
          <p:nvPr/>
        </p:nvSpPr>
        <p:spPr>
          <a:xfrm>
            <a:off x="6831889" y="2733038"/>
            <a:ext cx="3254479" cy="401638"/>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Create dictionary "launch_dict"</a:t>
            </a:r>
          </a:p>
        </p:txBody>
      </p:sp>
      <p:sp>
        <p:nvSpPr>
          <p:cNvPr id="10" name="Diagrama de flujo: proceso 9">
            <a:extLst>
              <a:ext uri="{FF2B5EF4-FFF2-40B4-BE49-F238E27FC236}">
                <a16:creationId xmlns:a16="http://schemas.microsoft.com/office/drawing/2014/main" id="{2B28FEF7-1BA2-C24F-DD2B-B0218A5484AC}"/>
              </a:ext>
            </a:extLst>
          </p:cNvPr>
          <p:cNvSpPr/>
          <p:nvPr/>
        </p:nvSpPr>
        <p:spPr>
          <a:xfrm>
            <a:off x="6831888" y="3393422"/>
            <a:ext cx="3254479" cy="612168"/>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Create Dataframe "launch_df" from "launch_dict"</a:t>
            </a:r>
          </a:p>
        </p:txBody>
      </p:sp>
      <p:sp>
        <p:nvSpPr>
          <p:cNvPr id="11" name="Diagrama de flujo: proceso 10">
            <a:extLst>
              <a:ext uri="{FF2B5EF4-FFF2-40B4-BE49-F238E27FC236}">
                <a16:creationId xmlns:a16="http://schemas.microsoft.com/office/drawing/2014/main" id="{A5230FB9-C029-C8F3-22B3-32B63F26817B}"/>
              </a:ext>
            </a:extLst>
          </p:cNvPr>
          <p:cNvSpPr/>
          <p:nvPr/>
        </p:nvSpPr>
        <p:spPr>
          <a:xfrm>
            <a:off x="6831887" y="4258480"/>
            <a:ext cx="3254479" cy="103817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Processing data: BoosterVersion equal to Falcon 9, replace null values in "PayloadMass" with mean</a:t>
            </a:r>
          </a:p>
        </p:txBody>
      </p:sp>
      <p:sp>
        <p:nvSpPr>
          <p:cNvPr id="12" name="Diagrama de flujo: proceso 11">
            <a:extLst>
              <a:ext uri="{FF2B5EF4-FFF2-40B4-BE49-F238E27FC236}">
                <a16:creationId xmlns:a16="http://schemas.microsoft.com/office/drawing/2014/main" id="{B635AD4D-AC30-866B-7C27-4A10AA00E756}"/>
              </a:ext>
            </a:extLst>
          </p:cNvPr>
          <p:cNvSpPr/>
          <p:nvPr/>
        </p:nvSpPr>
        <p:spPr>
          <a:xfrm>
            <a:off x="6831890" y="5619890"/>
            <a:ext cx="3254479" cy="612168"/>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Processed Data in Data Frame "data_falcon9 "</a:t>
            </a:r>
          </a:p>
        </p:txBody>
      </p:sp>
      <p:cxnSp>
        <p:nvCxnSpPr>
          <p:cNvPr id="17" name="Conector recto de flecha 16">
            <a:extLst>
              <a:ext uri="{FF2B5EF4-FFF2-40B4-BE49-F238E27FC236}">
                <a16:creationId xmlns:a16="http://schemas.microsoft.com/office/drawing/2014/main" id="{8C04EDF1-3573-6FC4-E08A-4947BE7D9D3E}"/>
              </a:ext>
            </a:extLst>
          </p:cNvPr>
          <p:cNvCxnSpPr>
            <a:cxnSpLocks/>
            <a:stCxn id="2" idx="2"/>
            <a:endCxn id="3" idx="0"/>
          </p:cNvCxnSpPr>
          <p:nvPr/>
        </p:nvCxnSpPr>
        <p:spPr>
          <a:xfrm>
            <a:off x="3515028" y="2284917"/>
            <a:ext cx="1" cy="31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ector recto de flecha 19">
            <a:extLst>
              <a:ext uri="{FF2B5EF4-FFF2-40B4-BE49-F238E27FC236}">
                <a16:creationId xmlns:a16="http://schemas.microsoft.com/office/drawing/2014/main" id="{DC94588B-1862-0B32-5F7F-4154E7DE8367}"/>
              </a:ext>
            </a:extLst>
          </p:cNvPr>
          <p:cNvCxnSpPr>
            <a:cxnSpLocks/>
            <a:stCxn id="3" idx="2"/>
            <a:endCxn id="7" idx="0"/>
          </p:cNvCxnSpPr>
          <p:nvPr/>
        </p:nvCxnSpPr>
        <p:spPr>
          <a:xfrm flipH="1">
            <a:off x="3515028" y="4271034"/>
            <a:ext cx="1" cy="31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ector: angular 23">
            <a:extLst>
              <a:ext uri="{FF2B5EF4-FFF2-40B4-BE49-F238E27FC236}">
                <a16:creationId xmlns:a16="http://schemas.microsoft.com/office/drawing/2014/main" id="{7ED41134-BBFA-45DC-D927-3A0B708513D6}"/>
              </a:ext>
            </a:extLst>
          </p:cNvPr>
          <p:cNvCxnSpPr>
            <a:cxnSpLocks/>
            <a:stCxn id="7" idx="2"/>
            <a:endCxn id="8" idx="0"/>
          </p:cNvCxnSpPr>
          <p:nvPr/>
        </p:nvCxnSpPr>
        <p:spPr>
          <a:xfrm rot="5400000" flipH="1" flipV="1">
            <a:off x="3785571" y="1583592"/>
            <a:ext cx="4403016" cy="4944102"/>
          </a:xfrm>
          <a:prstGeom prst="bentConnector5">
            <a:avLst>
              <a:gd name="adj1" fmla="val -5192"/>
              <a:gd name="adj2" fmla="val 50000"/>
              <a:gd name="adj3" fmla="val 105192"/>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ector recto de flecha 25">
            <a:extLst>
              <a:ext uri="{FF2B5EF4-FFF2-40B4-BE49-F238E27FC236}">
                <a16:creationId xmlns:a16="http://schemas.microsoft.com/office/drawing/2014/main" id="{E379DE9C-48DC-A468-2BB3-BB0BD6B9675F}"/>
              </a:ext>
            </a:extLst>
          </p:cNvPr>
          <p:cNvCxnSpPr>
            <a:cxnSpLocks/>
            <a:stCxn id="8" idx="2"/>
            <a:endCxn id="9" idx="0"/>
          </p:cNvCxnSpPr>
          <p:nvPr/>
        </p:nvCxnSpPr>
        <p:spPr>
          <a:xfrm flipH="1">
            <a:off x="8459129" y="2473568"/>
            <a:ext cx="1" cy="259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ector recto de flecha 28">
            <a:extLst>
              <a:ext uri="{FF2B5EF4-FFF2-40B4-BE49-F238E27FC236}">
                <a16:creationId xmlns:a16="http://schemas.microsoft.com/office/drawing/2014/main" id="{C3D96F44-7D9D-E7C7-5A5C-CA38DDEA6820}"/>
              </a:ext>
            </a:extLst>
          </p:cNvPr>
          <p:cNvCxnSpPr>
            <a:cxnSpLocks/>
            <a:stCxn id="9" idx="2"/>
            <a:endCxn id="10" idx="0"/>
          </p:cNvCxnSpPr>
          <p:nvPr/>
        </p:nvCxnSpPr>
        <p:spPr>
          <a:xfrm flipH="1">
            <a:off x="8459128" y="3134676"/>
            <a:ext cx="1" cy="258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Conector recto de flecha 31">
            <a:extLst>
              <a:ext uri="{FF2B5EF4-FFF2-40B4-BE49-F238E27FC236}">
                <a16:creationId xmlns:a16="http://schemas.microsoft.com/office/drawing/2014/main" id="{F4940D97-75B7-5AE6-30BD-CA5A9A806EFF}"/>
              </a:ext>
            </a:extLst>
          </p:cNvPr>
          <p:cNvCxnSpPr>
            <a:cxnSpLocks/>
            <a:stCxn id="10" idx="2"/>
            <a:endCxn id="11" idx="0"/>
          </p:cNvCxnSpPr>
          <p:nvPr/>
        </p:nvCxnSpPr>
        <p:spPr>
          <a:xfrm flipH="1">
            <a:off x="8459127" y="4005590"/>
            <a:ext cx="1" cy="252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ector recto de flecha 34">
            <a:extLst>
              <a:ext uri="{FF2B5EF4-FFF2-40B4-BE49-F238E27FC236}">
                <a16:creationId xmlns:a16="http://schemas.microsoft.com/office/drawing/2014/main" id="{0AFEF835-07A9-7BAF-7C36-995EBB0619F0}"/>
              </a:ext>
            </a:extLst>
          </p:cNvPr>
          <p:cNvCxnSpPr>
            <a:cxnSpLocks/>
            <a:stCxn id="11" idx="2"/>
            <a:endCxn id="12" idx="0"/>
          </p:cNvCxnSpPr>
          <p:nvPr/>
        </p:nvCxnSpPr>
        <p:spPr>
          <a:xfrm>
            <a:off x="8459127" y="5296653"/>
            <a:ext cx="3" cy="3232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8344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200" y="1999740"/>
            <a:ext cx="10515600" cy="549049"/>
          </a:xfrm>
          <a:prstGeom prst="rect">
            <a:avLst/>
          </a:prstGeom>
        </p:spPr>
        <p:txBody>
          <a:bodyPr vert="horz" lIns="91440" tIns="45720" rIns="91440" bIns="45720" rtlCol="0" anchor="t">
            <a:normAutofit/>
          </a:bodyPr>
          <a:lstStyle/>
          <a:p>
            <a:pPr marL="0" indent="0">
              <a:buNone/>
            </a:pPr>
            <a:r>
              <a:rPr lang="en-US" sz="2000" dirty="0"/>
              <a:t>The link to enter the Data Collection – SpaceX API on GitHub is: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125F5B99-F91C-73FA-03AC-2A8870058BBA}"/>
              </a:ext>
            </a:extLst>
          </p:cNvPr>
          <p:cNvSpPr txBox="1">
            <a:spLocks/>
          </p:cNvSpPr>
          <p:nvPr/>
        </p:nvSpPr>
        <p:spPr>
          <a:xfrm>
            <a:off x="838200" y="3154475"/>
            <a:ext cx="10515600" cy="7882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https://github.com/AldoGonzales/ADS_Capstone/blob/0050a6d5f51ec3631279e8c88a4626604cfe2866/Week%201%20Lab%201%20Collecting%20the%20data%20.ipynb</a:t>
            </a:r>
            <a:endParaRPr lang="es-MX" sz="1800" dirty="0">
              <a:effectLst/>
              <a:latin typeface="Arial" panose="020B060402020202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121507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F24EBF8F-4748-8E53-60EE-75F81B2F10B0}"/>
              </a:ext>
            </a:extLst>
          </p:cNvPr>
          <p:cNvSpPr txBox="1">
            <a:spLocks/>
          </p:cNvSpPr>
          <p:nvPr/>
        </p:nvSpPr>
        <p:spPr>
          <a:xfrm>
            <a:off x="820738" y="1635946"/>
            <a:ext cx="10515600" cy="7729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For Data Collection with Scraping were used GET method for extract data from Wiki page (List of Falcon 9 and Falcon Heavy launches) and assign to a Data frame. Also created a BeautifulSoup object for work with HTML data:</a:t>
            </a:r>
          </a:p>
        </p:txBody>
      </p:sp>
      <p:pic>
        <p:nvPicPr>
          <p:cNvPr id="7" name="Imagen 6">
            <a:extLst>
              <a:ext uri="{FF2B5EF4-FFF2-40B4-BE49-F238E27FC236}">
                <a16:creationId xmlns:a16="http://schemas.microsoft.com/office/drawing/2014/main" id="{F79C6839-F8BD-B5B9-E548-A5E7BA2ED6B9}"/>
              </a:ext>
            </a:extLst>
          </p:cNvPr>
          <p:cNvPicPr>
            <a:picLocks noChangeAspect="1"/>
          </p:cNvPicPr>
          <p:nvPr/>
        </p:nvPicPr>
        <p:blipFill>
          <a:blip r:embed="rId3"/>
          <a:stretch>
            <a:fillRect/>
          </a:stretch>
        </p:blipFill>
        <p:spPr>
          <a:xfrm>
            <a:off x="922412" y="2585430"/>
            <a:ext cx="10363200" cy="410677"/>
          </a:xfrm>
          <a:prstGeom prst="rect">
            <a:avLst/>
          </a:prstGeom>
        </p:spPr>
      </p:pic>
      <p:pic>
        <p:nvPicPr>
          <p:cNvPr id="8" name="Imagen 7">
            <a:extLst>
              <a:ext uri="{FF2B5EF4-FFF2-40B4-BE49-F238E27FC236}">
                <a16:creationId xmlns:a16="http://schemas.microsoft.com/office/drawing/2014/main" id="{0AD5415D-BDD0-C126-E588-E00A9E605FC2}"/>
              </a:ext>
            </a:extLst>
          </p:cNvPr>
          <p:cNvPicPr>
            <a:picLocks noChangeAspect="1"/>
          </p:cNvPicPr>
          <p:nvPr/>
        </p:nvPicPr>
        <p:blipFill>
          <a:blip r:embed="rId4"/>
          <a:stretch>
            <a:fillRect/>
          </a:stretch>
        </p:blipFill>
        <p:spPr>
          <a:xfrm>
            <a:off x="922411" y="3061959"/>
            <a:ext cx="10363199" cy="262005"/>
          </a:xfrm>
          <a:prstGeom prst="rect">
            <a:avLst/>
          </a:prstGeom>
        </p:spPr>
      </p:pic>
      <p:pic>
        <p:nvPicPr>
          <p:cNvPr id="9" name="Imagen 8">
            <a:extLst>
              <a:ext uri="{FF2B5EF4-FFF2-40B4-BE49-F238E27FC236}">
                <a16:creationId xmlns:a16="http://schemas.microsoft.com/office/drawing/2014/main" id="{EA952008-AA29-37C5-8AC5-285A7822C015}"/>
              </a:ext>
            </a:extLst>
          </p:cNvPr>
          <p:cNvPicPr>
            <a:picLocks noChangeAspect="1"/>
          </p:cNvPicPr>
          <p:nvPr/>
        </p:nvPicPr>
        <p:blipFill>
          <a:blip r:embed="rId5"/>
          <a:stretch>
            <a:fillRect/>
          </a:stretch>
        </p:blipFill>
        <p:spPr>
          <a:xfrm>
            <a:off x="922412" y="3389816"/>
            <a:ext cx="5832351" cy="276642"/>
          </a:xfrm>
          <a:prstGeom prst="rect">
            <a:avLst/>
          </a:prstGeom>
        </p:spPr>
      </p:pic>
      <p:sp>
        <p:nvSpPr>
          <p:cNvPr id="2" name="Text Placeholder 2">
            <a:extLst>
              <a:ext uri="{FF2B5EF4-FFF2-40B4-BE49-F238E27FC236}">
                <a16:creationId xmlns:a16="http://schemas.microsoft.com/office/drawing/2014/main" id="{D65B8568-23E3-D92D-2CED-22A9508B8A16}"/>
              </a:ext>
            </a:extLst>
          </p:cNvPr>
          <p:cNvSpPr txBox="1">
            <a:spLocks/>
          </p:cNvSpPr>
          <p:nvPr/>
        </p:nvSpPr>
        <p:spPr>
          <a:xfrm>
            <a:off x="770011" y="3986920"/>
            <a:ext cx="10515600" cy="4016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Entire contents of the BeautifulSoup object are assigned to the html_tables variable:</a:t>
            </a:r>
          </a:p>
        </p:txBody>
      </p:sp>
      <p:pic>
        <p:nvPicPr>
          <p:cNvPr id="3" name="Imagen 2">
            <a:extLst>
              <a:ext uri="{FF2B5EF4-FFF2-40B4-BE49-F238E27FC236}">
                <a16:creationId xmlns:a16="http://schemas.microsoft.com/office/drawing/2014/main" id="{398A930D-EB60-5D81-BF0E-6460D701DA0B}"/>
              </a:ext>
            </a:extLst>
          </p:cNvPr>
          <p:cNvPicPr>
            <a:picLocks noChangeAspect="1"/>
          </p:cNvPicPr>
          <p:nvPr/>
        </p:nvPicPr>
        <p:blipFill>
          <a:blip r:embed="rId6"/>
          <a:stretch>
            <a:fillRect/>
          </a:stretch>
        </p:blipFill>
        <p:spPr>
          <a:xfrm>
            <a:off x="871683" y="4388558"/>
            <a:ext cx="5173589" cy="298976"/>
          </a:xfrm>
          <a:prstGeom prst="rect">
            <a:avLst/>
          </a:prstGeom>
        </p:spPr>
      </p:pic>
      <p:sp>
        <p:nvSpPr>
          <p:cNvPr id="10" name="Text Placeholder 2">
            <a:extLst>
              <a:ext uri="{FF2B5EF4-FFF2-40B4-BE49-F238E27FC236}">
                <a16:creationId xmlns:a16="http://schemas.microsoft.com/office/drawing/2014/main" id="{BF3851DB-8285-218B-3AB9-5A76AD2024CC}"/>
              </a:ext>
            </a:extLst>
          </p:cNvPr>
          <p:cNvSpPr txBox="1">
            <a:spLocks/>
          </p:cNvSpPr>
          <p:nvPr/>
        </p:nvSpPr>
        <p:spPr>
          <a:xfrm>
            <a:off x="770011" y="5004182"/>
            <a:ext cx="10515600" cy="4016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dictionary will be created that will join all the tables that interest us from the Wikipage (launch_dict):</a:t>
            </a:r>
          </a:p>
        </p:txBody>
      </p:sp>
    </p:spTree>
    <p:extLst>
      <p:ext uri="{BB962C8B-B14F-4D97-AF65-F5344CB8AC3E}">
        <p14:creationId xmlns:p14="http://schemas.microsoft.com/office/powerpoint/2010/main" val="138555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1">
                    <a:lumMod val="75000"/>
                  </a:schemeClr>
                </a:solidFill>
                <a:latin typeface="Abadi"/>
                <a:hlinkClick r:id="rId4" action="ppaction://hlinksldjump">
                  <a:extLst>
                    <a:ext uri="{A12FA001-AC4F-418D-AE19-62706E023703}">
                      <ahyp:hlinkClr xmlns:ahyp="http://schemas.microsoft.com/office/drawing/2018/hyperlinkcolor" val="tx"/>
                    </a:ext>
                  </a:extLst>
                </a:hlinkClick>
              </a:rPr>
              <a:t>Executive Summary</a:t>
            </a: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a:hlinkClick r:id="rId5" action="ppaction://hlinksldjump">
                  <a:extLst>
                    <a:ext uri="{A12FA001-AC4F-418D-AE19-62706E023703}">
                      <ahyp:hlinkClr xmlns:ahyp="http://schemas.microsoft.com/office/drawing/2018/hyperlinkcolor" val="tx"/>
                    </a:ext>
                  </a:extLst>
                </a:hlinkClick>
              </a:rPr>
              <a:t>Introduction</a:t>
            </a: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a:hlinkClick r:id="rId6" action="ppaction://hlinksldjump">
                  <a:extLst>
                    <a:ext uri="{A12FA001-AC4F-418D-AE19-62706E023703}">
                      <ahyp:hlinkClr xmlns:ahyp="http://schemas.microsoft.com/office/drawing/2018/hyperlinkcolor" val="tx"/>
                    </a:ext>
                  </a:extLst>
                </a:hlinkClick>
              </a:rPr>
              <a:t>Methodology</a:t>
            </a: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a:hlinkClick r:id="rId7" action="ppaction://hlinksldjump">
                  <a:extLst>
                    <a:ext uri="{A12FA001-AC4F-418D-AE19-62706E023703}">
                      <ahyp:hlinkClr xmlns:ahyp="http://schemas.microsoft.com/office/drawing/2018/hyperlinkcolor" val="tx"/>
                    </a:ext>
                  </a:extLst>
                </a:hlinkClick>
              </a:rPr>
              <a:t>Results</a:t>
            </a: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a:hlinkClick r:id="rId8" action="ppaction://hlinksldjump">
                  <a:extLst>
                    <a:ext uri="{A12FA001-AC4F-418D-AE19-62706E023703}">
                      <ahyp:hlinkClr xmlns:ahyp="http://schemas.microsoft.com/office/drawing/2018/hyperlinkcolor" val="tx"/>
                    </a:ext>
                  </a:extLst>
                </a:hlinkClick>
              </a:rPr>
              <a:t>Conclusion</a:t>
            </a: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a:hlinkClick r:id="rId9" action="ppaction://hlinksldjump">
                  <a:extLst>
                    <a:ext uri="{A12FA001-AC4F-418D-AE19-62706E023703}">
                      <ahyp:hlinkClr xmlns:ahyp="http://schemas.microsoft.com/office/drawing/2018/hyperlinkcolor" val="tx"/>
                    </a:ext>
                  </a:extLst>
                </a:hlinkClick>
              </a:rPr>
              <a:t>Appendix</a:t>
            </a:r>
            <a:endParaRPr lang="en-US" sz="2200" dirty="0">
              <a:solidFill>
                <a:schemeClr val="accent1">
                  <a:lumMod val="7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F24EBF8F-4748-8E53-60EE-75F81B2F10B0}"/>
              </a:ext>
            </a:extLst>
          </p:cNvPr>
          <p:cNvSpPr txBox="1">
            <a:spLocks/>
          </p:cNvSpPr>
          <p:nvPr/>
        </p:nvSpPr>
        <p:spPr>
          <a:xfrm>
            <a:off x="838200" y="4949418"/>
            <a:ext cx="10515600" cy="684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A routine is created that uses the soup.find_all() function that searches for tables with the class "wikitable plainrowheaders collapsible" which are the tables that interest us:</a:t>
            </a:r>
          </a:p>
        </p:txBody>
      </p:sp>
      <p:pic>
        <p:nvPicPr>
          <p:cNvPr id="12" name="Imagen 11">
            <a:extLst>
              <a:ext uri="{FF2B5EF4-FFF2-40B4-BE49-F238E27FC236}">
                <a16:creationId xmlns:a16="http://schemas.microsoft.com/office/drawing/2014/main" id="{EDBD3850-D55A-D9CC-6C93-2571E76E3D3D}"/>
              </a:ext>
            </a:extLst>
          </p:cNvPr>
          <p:cNvPicPr>
            <a:picLocks noChangeAspect="1"/>
          </p:cNvPicPr>
          <p:nvPr/>
        </p:nvPicPr>
        <p:blipFill>
          <a:blip r:embed="rId3"/>
          <a:stretch>
            <a:fillRect/>
          </a:stretch>
        </p:blipFill>
        <p:spPr>
          <a:xfrm>
            <a:off x="922411" y="1445959"/>
            <a:ext cx="7000860" cy="3165370"/>
          </a:xfrm>
          <a:prstGeom prst="rect">
            <a:avLst/>
          </a:prstGeom>
        </p:spPr>
      </p:pic>
    </p:spTree>
    <p:extLst>
      <p:ext uri="{BB962C8B-B14F-4D97-AF65-F5344CB8AC3E}">
        <p14:creationId xmlns:p14="http://schemas.microsoft.com/office/powerpoint/2010/main" val="32177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F24EBF8F-4748-8E53-60EE-75F81B2F10B0}"/>
              </a:ext>
            </a:extLst>
          </p:cNvPr>
          <p:cNvSpPr txBox="1">
            <a:spLocks/>
          </p:cNvSpPr>
          <p:nvPr/>
        </p:nvSpPr>
        <p:spPr>
          <a:xfrm>
            <a:off x="838200" y="4949418"/>
            <a:ext cx="10515600" cy="8516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The following values are assigned to each row and position of the "launch_dict" dictionary: “Flight No.”, “Date”, “Time”, “Version Booster”, “Launch site”, “Payload”, “Payload mass”, “Orbit”, “Customer”, “Launch outcome” and “Booster landing”</a:t>
            </a:r>
          </a:p>
        </p:txBody>
      </p:sp>
      <p:pic>
        <p:nvPicPr>
          <p:cNvPr id="3" name="Imagen 2">
            <a:extLst>
              <a:ext uri="{FF2B5EF4-FFF2-40B4-BE49-F238E27FC236}">
                <a16:creationId xmlns:a16="http://schemas.microsoft.com/office/drawing/2014/main" id="{48ED2578-F4AA-59A8-A5DC-1C6557A7870C}"/>
              </a:ext>
            </a:extLst>
          </p:cNvPr>
          <p:cNvPicPr>
            <a:picLocks noChangeAspect="1"/>
          </p:cNvPicPr>
          <p:nvPr/>
        </p:nvPicPr>
        <p:blipFill>
          <a:blip r:embed="rId3"/>
          <a:stretch>
            <a:fillRect/>
          </a:stretch>
        </p:blipFill>
        <p:spPr>
          <a:xfrm>
            <a:off x="922411" y="1504071"/>
            <a:ext cx="10259857" cy="3181794"/>
          </a:xfrm>
          <a:prstGeom prst="rect">
            <a:avLst/>
          </a:prstGeom>
        </p:spPr>
      </p:pic>
    </p:spTree>
    <p:extLst>
      <p:ext uri="{BB962C8B-B14F-4D97-AF65-F5344CB8AC3E}">
        <p14:creationId xmlns:p14="http://schemas.microsoft.com/office/powerpoint/2010/main" val="3829742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F24EBF8F-4748-8E53-60EE-75F81B2F10B0}"/>
              </a:ext>
            </a:extLst>
          </p:cNvPr>
          <p:cNvSpPr txBox="1">
            <a:spLocks/>
          </p:cNvSpPr>
          <p:nvPr/>
        </p:nvSpPr>
        <p:spPr>
          <a:xfrm>
            <a:off x="838200" y="1685109"/>
            <a:ext cx="10515600" cy="6648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Finally we create the Dataframe “df1” with all data from dictionary “launch_dict”:</a:t>
            </a:r>
          </a:p>
        </p:txBody>
      </p:sp>
      <p:sp>
        <p:nvSpPr>
          <p:cNvPr id="2" name="Text Placeholder 2">
            <a:extLst>
              <a:ext uri="{FF2B5EF4-FFF2-40B4-BE49-F238E27FC236}">
                <a16:creationId xmlns:a16="http://schemas.microsoft.com/office/drawing/2014/main" id="{819E83B6-0AF1-6A76-D810-30D61CDF8369}"/>
              </a:ext>
            </a:extLst>
          </p:cNvPr>
          <p:cNvSpPr txBox="1">
            <a:spLocks/>
          </p:cNvSpPr>
          <p:nvPr/>
        </p:nvSpPr>
        <p:spPr>
          <a:xfrm>
            <a:off x="838200" y="2614919"/>
            <a:ext cx="10515600" cy="5117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link to enter Complete the Data Collection with Web Scraping on GitHub is:</a:t>
            </a:r>
          </a:p>
        </p:txBody>
      </p:sp>
      <p:sp>
        <p:nvSpPr>
          <p:cNvPr id="7" name="Text Placeholder 2">
            <a:extLst>
              <a:ext uri="{FF2B5EF4-FFF2-40B4-BE49-F238E27FC236}">
                <a16:creationId xmlns:a16="http://schemas.microsoft.com/office/drawing/2014/main" id="{DBB12D90-3660-E2EE-9337-C6188B97BFD0}"/>
              </a:ext>
            </a:extLst>
          </p:cNvPr>
          <p:cNvSpPr txBox="1">
            <a:spLocks/>
          </p:cNvSpPr>
          <p:nvPr/>
        </p:nvSpPr>
        <p:spPr>
          <a:xfrm>
            <a:off x="838200" y="3632191"/>
            <a:ext cx="10515600" cy="7038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https://github.com/AldoGonzales/ADS_Capstone/blob/main/Week%201%20Data%20Collection%20with%20Web%20Scraping.ipynb</a:t>
            </a:r>
            <a:endParaRPr lang="es-MX" sz="1800" dirty="0">
              <a:effectLst/>
              <a:latin typeface="Arial" panose="020B060402020202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2805874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406014"/>
            <a:ext cx="10515600" cy="524059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2" name="Diagrama de flujo: proceso 1">
            <a:extLst>
              <a:ext uri="{FF2B5EF4-FFF2-40B4-BE49-F238E27FC236}">
                <a16:creationId xmlns:a16="http://schemas.microsoft.com/office/drawing/2014/main" id="{07A6E41B-2D07-D9FF-686B-BBCD4FCBA4F1}"/>
              </a:ext>
            </a:extLst>
          </p:cNvPr>
          <p:cNvSpPr/>
          <p:nvPr/>
        </p:nvSpPr>
        <p:spPr>
          <a:xfrm>
            <a:off x="1843546" y="1547791"/>
            <a:ext cx="3254479"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Import Packages: beautifulsoup4 and requests</a:t>
            </a:r>
          </a:p>
        </p:txBody>
      </p:sp>
      <p:cxnSp>
        <p:nvCxnSpPr>
          <p:cNvPr id="17" name="Conector recto de flecha 16">
            <a:extLst>
              <a:ext uri="{FF2B5EF4-FFF2-40B4-BE49-F238E27FC236}">
                <a16:creationId xmlns:a16="http://schemas.microsoft.com/office/drawing/2014/main" id="{8C04EDF1-3573-6FC4-E08A-4947BE7D9D3E}"/>
              </a:ext>
            </a:extLst>
          </p:cNvPr>
          <p:cNvCxnSpPr>
            <a:cxnSpLocks/>
            <a:stCxn id="2" idx="2"/>
            <a:endCxn id="13" idx="0"/>
          </p:cNvCxnSpPr>
          <p:nvPr/>
        </p:nvCxnSpPr>
        <p:spPr>
          <a:xfrm>
            <a:off x="3470786" y="2167224"/>
            <a:ext cx="3" cy="2975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ector: angular 23">
            <a:extLst>
              <a:ext uri="{FF2B5EF4-FFF2-40B4-BE49-F238E27FC236}">
                <a16:creationId xmlns:a16="http://schemas.microsoft.com/office/drawing/2014/main" id="{7ED41134-BBFA-45DC-D927-3A0B708513D6}"/>
              </a:ext>
            </a:extLst>
          </p:cNvPr>
          <p:cNvCxnSpPr>
            <a:cxnSpLocks/>
            <a:stCxn id="18" idx="2"/>
            <a:endCxn id="21" idx="0"/>
          </p:cNvCxnSpPr>
          <p:nvPr/>
        </p:nvCxnSpPr>
        <p:spPr>
          <a:xfrm rot="5400000" flipH="1" flipV="1">
            <a:off x="4100449" y="1361704"/>
            <a:ext cx="4318154" cy="5577474"/>
          </a:xfrm>
          <a:prstGeom prst="bentConnector5">
            <a:avLst>
              <a:gd name="adj1" fmla="val -5294"/>
              <a:gd name="adj2" fmla="val 48920"/>
              <a:gd name="adj3" fmla="val 105294"/>
            </a:avLst>
          </a:prstGeom>
          <a:ln>
            <a:tailEnd type="triangle"/>
          </a:ln>
        </p:spPr>
        <p:style>
          <a:lnRef idx="3">
            <a:schemeClr val="dk1"/>
          </a:lnRef>
          <a:fillRef idx="0">
            <a:schemeClr val="dk1"/>
          </a:fillRef>
          <a:effectRef idx="2">
            <a:schemeClr val="dk1"/>
          </a:effectRef>
          <a:fontRef idx="minor">
            <a:schemeClr val="tx1"/>
          </a:fontRef>
        </p:style>
      </p:cxnSp>
      <p:sp>
        <p:nvSpPr>
          <p:cNvPr id="13" name="Diagrama de flujo: proceso 12">
            <a:extLst>
              <a:ext uri="{FF2B5EF4-FFF2-40B4-BE49-F238E27FC236}">
                <a16:creationId xmlns:a16="http://schemas.microsoft.com/office/drawing/2014/main" id="{4C57ED57-4535-7143-EF16-E99290E10BAF}"/>
              </a:ext>
            </a:extLst>
          </p:cNvPr>
          <p:cNvSpPr/>
          <p:nvPr/>
        </p:nvSpPr>
        <p:spPr>
          <a:xfrm>
            <a:off x="1374061" y="2464791"/>
            <a:ext cx="4193456"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Import Libraries: sys, requests, BeautifulSoup, re, Unicode data y pandas </a:t>
            </a:r>
          </a:p>
        </p:txBody>
      </p:sp>
      <p:sp>
        <p:nvSpPr>
          <p:cNvPr id="14" name="Diagrama de flujo: proceso 13">
            <a:extLst>
              <a:ext uri="{FF2B5EF4-FFF2-40B4-BE49-F238E27FC236}">
                <a16:creationId xmlns:a16="http://schemas.microsoft.com/office/drawing/2014/main" id="{44314B1B-A7A0-B51E-80A2-50BFD4F4C78A}"/>
              </a:ext>
            </a:extLst>
          </p:cNvPr>
          <p:cNvSpPr/>
          <p:nvPr/>
        </p:nvSpPr>
        <p:spPr>
          <a:xfrm>
            <a:off x="1843547" y="3402539"/>
            <a:ext cx="3254479"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Use GET method to extract data from Wiki page</a:t>
            </a:r>
          </a:p>
        </p:txBody>
      </p:sp>
      <p:sp>
        <p:nvSpPr>
          <p:cNvPr id="15" name="Diagrama de flujo: proceso 14">
            <a:extLst>
              <a:ext uri="{FF2B5EF4-FFF2-40B4-BE49-F238E27FC236}">
                <a16:creationId xmlns:a16="http://schemas.microsoft.com/office/drawing/2014/main" id="{C8DDB0F4-652F-A5EC-8739-73F3DAA8C94A}"/>
              </a:ext>
            </a:extLst>
          </p:cNvPr>
          <p:cNvSpPr/>
          <p:nvPr/>
        </p:nvSpPr>
        <p:spPr>
          <a:xfrm>
            <a:off x="1494506" y="4340287"/>
            <a:ext cx="3952564" cy="38932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 BeautifulSoup object is created</a:t>
            </a:r>
          </a:p>
        </p:txBody>
      </p:sp>
      <p:sp>
        <p:nvSpPr>
          <p:cNvPr id="18" name="Diagrama de flujo: proceso 17">
            <a:extLst>
              <a:ext uri="{FF2B5EF4-FFF2-40B4-BE49-F238E27FC236}">
                <a16:creationId xmlns:a16="http://schemas.microsoft.com/office/drawing/2014/main" id="{216850E0-FB59-DD35-A157-E8C8406168A3}"/>
              </a:ext>
            </a:extLst>
          </p:cNvPr>
          <p:cNvSpPr/>
          <p:nvPr/>
        </p:nvSpPr>
        <p:spPr>
          <a:xfrm>
            <a:off x="1494506" y="5024575"/>
            <a:ext cx="3952565" cy="128494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Obtain column titles with extract_column_from_header() function that extracts the information from the rows with label “th” and assigns it to the column_names list</a:t>
            </a:r>
          </a:p>
        </p:txBody>
      </p:sp>
      <p:sp>
        <p:nvSpPr>
          <p:cNvPr id="21" name="Diagrama de flujo: proceso 20">
            <a:extLst>
              <a:ext uri="{FF2B5EF4-FFF2-40B4-BE49-F238E27FC236}">
                <a16:creationId xmlns:a16="http://schemas.microsoft.com/office/drawing/2014/main" id="{AA8C46F3-8721-4894-70E4-A0E480D0A073}"/>
              </a:ext>
            </a:extLst>
          </p:cNvPr>
          <p:cNvSpPr/>
          <p:nvPr/>
        </p:nvSpPr>
        <p:spPr>
          <a:xfrm>
            <a:off x="6951534" y="1991364"/>
            <a:ext cx="4193457" cy="948056"/>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Create Dictionary “launch_dict” that will join all tables that interest us from the Wiki page</a:t>
            </a:r>
          </a:p>
        </p:txBody>
      </p:sp>
      <p:sp>
        <p:nvSpPr>
          <p:cNvPr id="28" name="Diagrama de flujo: proceso 27">
            <a:extLst>
              <a:ext uri="{FF2B5EF4-FFF2-40B4-BE49-F238E27FC236}">
                <a16:creationId xmlns:a16="http://schemas.microsoft.com/office/drawing/2014/main" id="{48A98169-F706-A3F9-1075-BA3861C7A2F0}"/>
              </a:ext>
            </a:extLst>
          </p:cNvPr>
          <p:cNvSpPr/>
          <p:nvPr/>
        </p:nvSpPr>
        <p:spPr>
          <a:xfrm>
            <a:off x="6951534" y="3212926"/>
            <a:ext cx="4193457" cy="1411777"/>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 routine is created that uses the soup.find_all() function to extract data from tables with class "wikitable plainrowheaders collapsible" and assign to dictionary "launch_dict"</a:t>
            </a:r>
          </a:p>
        </p:txBody>
      </p:sp>
      <p:sp>
        <p:nvSpPr>
          <p:cNvPr id="30" name="Diagrama de flujo: proceso 29">
            <a:extLst>
              <a:ext uri="{FF2B5EF4-FFF2-40B4-BE49-F238E27FC236}">
                <a16:creationId xmlns:a16="http://schemas.microsoft.com/office/drawing/2014/main" id="{4C838537-DC1D-9CF2-5E9A-10383481C685}"/>
              </a:ext>
            </a:extLst>
          </p:cNvPr>
          <p:cNvSpPr/>
          <p:nvPr/>
        </p:nvSpPr>
        <p:spPr>
          <a:xfrm>
            <a:off x="6951533" y="4943018"/>
            <a:ext cx="4193457" cy="857589"/>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Finally we assign the content of the dictionary “launch_dict” to the Data frame “df1”</a:t>
            </a:r>
          </a:p>
        </p:txBody>
      </p:sp>
      <p:cxnSp>
        <p:nvCxnSpPr>
          <p:cNvPr id="31" name="Conector recto de flecha 30">
            <a:extLst>
              <a:ext uri="{FF2B5EF4-FFF2-40B4-BE49-F238E27FC236}">
                <a16:creationId xmlns:a16="http://schemas.microsoft.com/office/drawing/2014/main" id="{2FC99378-3865-920C-99AB-ACCFC5E44FE2}"/>
              </a:ext>
            </a:extLst>
          </p:cNvPr>
          <p:cNvCxnSpPr>
            <a:cxnSpLocks/>
            <a:stCxn id="13" idx="2"/>
            <a:endCxn id="14" idx="0"/>
          </p:cNvCxnSpPr>
          <p:nvPr/>
        </p:nvCxnSpPr>
        <p:spPr>
          <a:xfrm flipH="1">
            <a:off x="3470787" y="3084224"/>
            <a:ext cx="2" cy="31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ector recto de flecha 35">
            <a:extLst>
              <a:ext uri="{FF2B5EF4-FFF2-40B4-BE49-F238E27FC236}">
                <a16:creationId xmlns:a16="http://schemas.microsoft.com/office/drawing/2014/main" id="{974F3F69-9B8F-D229-7FD6-B20578C6FE07}"/>
              </a:ext>
            </a:extLst>
          </p:cNvPr>
          <p:cNvCxnSpPr>
            <a:cxnSpLocks/>
            <a:stCxn id="14" idx="2"/>
            <a:endCxn id="15" idx="0"/>
          </p:cNvCxnSpPr>
          <p:nvPr/>
        </p:nvCxnSpPr>
        <p:spPr>
          <a:xfrm>
            <a:off x="3470787" y="4021972"/>
            <a:ext cx="1" cy="31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ector recto de flecha 38">
            <a:extLst>
              <a:ext uri="{FF2B5EF4-FFF2-40B4-BE49-F238E27FC236}">
                <a16:creationId xmlns:a16="http://schemas.microsoft.com/office/drawing/2014/main" id="{39541BEF-363F-2302-FBF2-652E1E5FBDAB}"/>
              </a:ext>
            </a:extLst>
          </p:cNvPr>
          <p:cNvCxnSpPr>
            <a:cxnSpLocks/>
            <a:stCxn id="15" idx="2"/>
            <a:endCxn id="18" idx="0"/>
          </p:cNvCxnSpPr>
          <p:nvPr/>
        </p:nvCxnSpPr>
        <p:spPr>
          <a:xfrm>
            <a:off x="3470788" y="4729610"/>
            <a:ext cx="1" cy="294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ector recto de flecha 41">
            <a:extLst>
              <a:ext uri="{FF2B5EF4-FFF2-40B4-BE49-F238E27FC236}">
                <a16:creationId xmlns:a16="http://schemas.microsoft.com/office/drawing/2014/main" id="{988D0CDE-461D-9900-A933-DEC043276151}"/>
              </a:ext>
            </a:extLst>
          </p:cNvPr>
          <p:cNvCxnSpPr>
            <a:cxnSpLocks/>
            <a:stCxn id="21" idx="2"/>
            <a:endCxn id="28" idx="0"/>
          </p:cNvCxnSpPr>
          <p:nvPr/>
        </p:nvCxnSpPr>
        <p:spPr>
          <a:xfrm>
            <a:off x="9048263" y="2939420"/>
            <a:ext cx="0" cy="2735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Conector recto de flecha 44">
            <a:extLst>
              <a:ext uri="{FF2B5EF4-FFF2-40B4-BE49-F238E27FC236}">
                <a16:creationId xmlns:a16="http://schemas.microsoft.com/office/drawing/2014/main" id="{5D2922EE-4464-F591-FE25-60A4378C6F42}"/>
              </a:ext>
            </a:extLst>
          </p:cNvPr>
          <p:cNvCxnSpPr>
            <a:cxnSpLocks/>
            <a:stCxn id="28" idx="2"/>
            <a:endCxn id="30" idx="0"/>
          </p:cNvCxnSpPr>
          <p:nvPr/>
        </p:nvCxnSpPr>
        <p:spPr>
          <a:xfrm flipH="1">
            <a:off x="9048262" y="4624703"/>
            <a:ext cx="1" cy="31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0848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6622581E-9759-3EC4-63C3-729D88578E77}"/>
              </a:ext>
            </a:extLst>
          </p:cNvPr>
          <p:cNvSpPr txBox="1">
            <a:spLocks/>
          </p:cNvSpPr>
          <p:nvPr/>
        </p:nvSpPr>
        <p:spPr>
          <a:xfrm>
            <a:off x="820738" y="1596618"/>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After import libraries pandas and numpy import CSV file and assign to Data frame "df":</a:t>
            </a:r>
          </a:p>
        </p:txBody>
      </p:sp>
      <p:pic>
        <p:nvPicPr>
          <p:cNvPr id="6" name="Imagen 5">
            <a:extLst>
              <a:ext uri="{FF2B5EF4-FFF2-40B4-BE49-F238E27FC236}">
                <a16:creationId xmlns:a16="http://schemas.microsoft.com/office/drawing/2014/main" id="{E465E3D4-C1EC-6685-CAF7-67E0F53EFB42}"/>
              </a:ext>
            </a:extLst>
          </p:cNvPr>
          <p:cNvPicPr>
            <a:picLocks noChangeAspect="1"/>
          </p:cNvPicPr>
          <p:nvPr/>
        </p:nvPicPr>
        <p:blipFill>
          <a:blip r:embed="rId3"/>
          <a:stretch>
            <a:fillRect/>
          </a:stretch>
        </p:blipFill>
        <p:spPr>
          <a:xfrm>
            <a:off x="820738" y="2044828"/>
            <a:ext cx="10515600" cy="319829"/>
          </a:xfrm>
          <a:prstGeom prst="rect">
            <a:avLst/>
          </a:prstGeom>
        </p:spPr>
      </p:pic>
      <p:sp>
        <p:nvSpPr>
          <p:cNvPr id="7" name="Text Placeholder 2">
            <a:extLst>
              <a:ext uri="{FF2B5EF4-FFF2-40B4-BE49-F238E27FC236}">
                <a16:creationId xmlns:a16="http://schemas.microsoft.com/office/drawing/2014/main" id="{EFC98843-DFFF-85F3-52B7-EA94CFD84F47}"/>
              </a:ext>
            </a:extLst>
          </p:cNvPr>
          <p:cNvSpPr txBox="1">
            <a:spLocks/>
          </p:cNvSpPr>
          <p:nvPr/>
        </p:nvSpPr>
        <p:spPr>
          <a:xfrm>
            <a:off x="838200" y="2957315"/>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Below are some reports obtained from the Data frame:</a:t>
            </a:r>
          </a:p>
        </p:txBody>
      </p:sp>
      <p:sp>
        <p:nvSpPr>
          <p:cNvPr id="9" name="Text Placeholder 2">
            <a:extLst>
              <a:ext uri="{FF2B5EF4-FFF2-40B4-BE49-F238E27FC236}">
                <a16:creationId xmlns:a16="http://schemas.microsoft.com/office/drawing/2014/main" id="{15FBEC43-37CB-AAC8-8BEC-D015DB20E4AC}"/>
              </a:ext>
            </a:extLst>
          </p:cNvPr>
          <p:cNvSpPr txBox="1">
            <a:spLocks/>
          </p:cNvSpPr>
          <p:nvPr/>
        </p:nvSpPr>
        <p:spPr>
          <a:xfrm>
            <a:off x="838200" y="3717546"/>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Number of launches on each site:</a:t>
            </a:r>
          </a:p>
        </p:txBody>
      </p:sp>
      <p:pic>
        <p:nvPicPr>
          <p:cNvPr id="16" name="Imagen 15">
            <a:extLst>
              <a:ext uri="{FF2B5EF4-FFF2-40B4-BE49-F238E27FC236}">
                <a16:creationId xmlns:a16="http://schemas.microsoft.com/office/drawing/2014/main" id="{0666109F-B57B-FFC8-6DC1-AF33600F39CC}"/>
              </a:ext>
            </a:extLst>
          </p:cNvPr>
          <p:cNvPicPr>
            <a:picLocks noChangeAspect="1"/>
          </p:cNvPicPr>
          <p:nvPr/>
        </p:nvPicPr>
        <p:blipFill>
          <a:blip r:embed="rId4"/>
          <a:stretch>
            <a:fillRect/>
          </a:stretch>
        </p:blipFill>
        <p:spPr>
          <a:xfrm>
            <a:off x="820738" y="4416590"/>
            <a:ext cx="10533062" cy="100445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2" name="Text Placeholder 2">
            <a:extLst>
              <a:ext uri="{FF2B5EF4-FFF2-40B4-BE49-F238E27FC236}">
                <a16:creationId xmlns:a16="http://schemas.microsoft.com/office/drawing/2014/main" id="{2B432027-1D66-5332-1147-41343DD0D116}"/>
              </a:ext>
            </a:extLst>
          </p:cNvPr>
          <p:cNvSpPr txBox="1">
            <a:spLocks/>
          </p:cNvSpPr>
          <p:nvPr/>
        </p:nvSpPr>
        <p:spPr>
          <a:xfrm>
            <a:off x="770011" y="1415751"/>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Number and occurrence of each orbit (more explanation at Appendix - </a:t>
            </a:r>
            <a:r>
              <a:rPr lang="en-US" sz="1800" dirty="0">
                <a:hlinkClick r:id="rId3" action="ppaction://hlinksldjump"/>
              </a:rPr>
              <a:t>Orbit Types</a:t>
            </a:r>
            <a:r>
              <a:rPr lang="en-US" sz="1800" dirty="0"/>
              <a:t> )</a:t>
            </a:r>
          </a:p>
        </p:txBody>
      </p:sp>
      <p:pic>
        <p:nvPicPr>
          <p:cNvPr id="5" name="Imagen 4">
            <a:extLst>
              <a:ext uri="{FF2B5EF4-FFF2-40B4-BE49-F238E27FC236}">
                <a16:creationId xmlns:a16="http://schemas.microsoft.com/office/drawing/2014/main" id="{0358ED01-253E-1FE4-B959-57952E42EB9B}"/>
              </a:ext>
            </a:extLst>
          </p:cNvPr>
          <p:cNvPicPr>
            <a:picLocks noChangeAspect="1"/>
          </p:cNvPicPr>
          <p:nvPr/>
        </p:nvPicPr>
        <p:blipFill>
          <a:blip r:embed="rId4"/>
          <a:stretch>
            <a:fillRect/>
          </a:stretch>
        </p:blipFill>
        <p:spPr>
          <a:xfrm>
            <a:off x="1817567" y="1725856"/>
            <a:ext cx="8387850" cy="1868427"/>
          </a:xfrm>
          <a:prstGeom prst="rect">
            <a:avLst/>
          </a:prstGeom>
        </p:spPr>
      </p:pic>
      <p:sp>
        <p:nvSpPr>
          <p:cNvPr id="10" name="Text Placeholder 2">
            <a:extLst>
              <a:ext uri="{FF2B5EF4-FFF2-40B4-BE49-F238E27FC236}">
                <a16:creationId xmlns:a16="http://schemas.microsoft.com/office/drawing/2014/main" id="{0573DD81-A328-90B7-18AE-600F5818C489}"/>
              </a:ext>
            </a:extLst>
          </p:cNvPr>
          <p:cNvSpPr txBox="1">
            <a:spLocks/>
          </p:cNvSpPr>
          <p:nvPr/>
        </p:nvSpPr>
        <p:spPr>
          <a:xfrm>
            <a:off x="770011" y="3959502"/>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Number and occurrence of mission outcome of the orbits:</a:t>
            </a:r>
          </a:p>
        </p:txBody>
      </p:sp>
      <p:pic>
        <p:nvPicPr>
          <p:cNvPr id="15" name="Imagen 14">
            <a:extLst>
              <a:ext uri="{FF2B5EF4-FFF2-40B4-BE49-F238E27FC236}">
                <a16:creationId xmlns:a16="http://schemas.microsoft.com/office/drawing/2014/main" id="{529CDDF0-6E60-AB8D-C55F-5A2B600366A7}"/>
              </a:ext>
            </a:extLst>
          </p:cNvPr>
          <p:cNvPicPr>
            <a:picLocks noChangeAspect="1"/>
          </p:cNvPicPr>
          <p:nvPr/>
        </p:nvPicPr>
        <p:blipFill>
          <a:blip r:embed="rId5"/>
          <a:stretch>
            <a:fillRect/>
          </a:stretch>
        </p:blipFill>
        <p:spPr>
          <a:xfrm>
            <a:off x="1817566" y="4281216"/>
            <a:ext cx="8387851" cy="1744357"/>
          </a:xfrm>
          <a:prstGeom prst="rect">
            <a:avLst/>
          </a:prstGeom>
        </p:spPr>
      </p:pic>
    </p:spTree>
    <p:extLst>
      <p:ext uri="{BB962C8B-B14F-4D97-AF65-F5344CB8AC3E}">
        <p14:creationId xmlns:p14="http://schemas.microsoft.com/office/powerpoint/2010/main" val="4163877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2" name="Text Placeholder 2">
            <a:extLst>
              <a:ext uri="{FF2B5EF4-FFF2-40B4-BE49-F238E27FC236}">
                <a16:creationId xmlns:a16="http://schemas.microsoft.com/office/drawing/2014/main" id="{2B432027-1D66-5332-1147-41343DD0D116}"/>
              </a:ext>
            </a:extLst>
          </p:cNvPr>
          <p:cNvSpPr txBox="1">
            <a:spLocks/>
          </p:cNvSpPr>
          <p:nvPr/>
        </p:nvSpPr>
        <p:spPr>
          <a:xfrm>
            <a:off x="770011" y="1336836"/>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Create a landing outcome label from Outcome column:</a:t>
            </a:r>
          </a:p>
        </p:txBody>
      </p:sp>
      <p:sp>
        <p:nvSpPr>
          <p:cNvPr id="10" name="Text Placeholder 2">
            <a:extLst>
              <a:ext uri="{FF2B5EF4-FFF2-40B4-BE49-F238E27FC236}">
                <a16:creationId xmlns:a16="http://schemas.microsoft.com/office/drawing/2014/main" id="{0573DD81-A328-90B7-18AE-600F5818C489}"/>
              </a:ext>
            </a:extLst>
          </p:cNvPr>
          <p:cNvSpPr txBox="1">
            <a:spLocks/>
          </p:cNvSpPr>
          <p:nvPr/>
        </p:nvSpPr>
        <p:spPr>
          <a:xfrm>
            <a:off x="770011" y="4014263"/>
            <a:ext cx="10515600" cy="4016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Determine  the success rate:</a:t>
            </a:r>
          </a:p>
        </p:txBody>
      </p:sp>
      <p:pic>
        <p:nvPicPr>
          <p:cNvPr id="3" name="Imagen 2">
            <a:extLst>
              <a:ext uri="{FF2B5EF4-FFF2-40B4-BE49-F238E27FC236}">
                <a16:creationId xmlns:a16="http://schemas.microsoft.com/office/drawing/2014/main" id="{DAF4F56F-FC23-E0F9-3F6E-CEF0A3FE1F04}"/>
              </a:ext>
            </a:extLst>
          </p:cNvPr>
          <p:cNvPicPr>
            <a:picLocks noChangeAspect="1"/>
          </p:cNvPicPr>
          <p:nvPr/>
        </p:nvPicPr>
        <p:blipFill>
          <a:blip r:embed="rId3"/>
          <a:stretch>
            <a:fillRect/>
          </a:stretch>
        </p:blipFill>
        <p:spPr>
          <a:xfrm>
            <a:off x="1961546" y="1709353"/>
            <a:ext cx="8268903" cy="2133213"/>
          </a:xfrm>
          <a:prstGeom prst="rect">
            <a:avLst/>
          </a:prstGeom>
        </p:spPr>
      </p:pic>
      <p:pic>
        <p:nvPicPr>
          <p:cNvPr id="7" name="Imagen 6">
            <a:extLst>
              <a:ext uri="{FF2B5EF4-FFF2-40B4-BE49-F238E27FC236}">
                <a16:creationId xmlns:a16="http://schemas.microsoft.com/office/drawing/2014/main" id="{2F580F1E-FE58-777C-D8F1-5D4755F34BCF}"/>
              </a:ext>
            </a:extLst>
          </p:cNvPr>
          <p:cNvPicPr>
            <a:picLocks noChangeAspect="1"/>
          </p:cNvPicPr>
          <p:nvPr/>
        </p:nvPicPr>
        <p:blipFill>
          <a:blip r:embed="rId4"/>
          <a:stretch>
            <a:fillRect/>
          </a:stretch>
        </p:blipFill>
        <p:spPr>
          <a:xfrm>
            <a:off x="1961547" y="4333396"/>
            <a:ext cx="8268903" cy="591561"/>
          </a:xfrm>
          <a:prstGeom prst="rect">
            <a:avLst/>
          </a:prstGeom>
        </p:spPr>
      </p:pic>
      <p:sp>
        <p:nvSpPr>
          <p:cNvPr id="2" name="Text Placeholder 2">
            <a:extLst>
              <a:ext uri="{FF2B5EF4-FFF2-40B4-BE49-F238E27FC236}">
                <a16:creationId xmlns:a16="http://schemas.microsoft.com/office/drawing/2014/main" id="{97A199FB-0D66-FE28-DAB5-8A3240F5D15B}"/>
              </a:ext>
            </a:extLst>
          </p:cNvPr>
          <p:cNvSpPr txBox="1">
            <a:spLocks/>
          </p:cNvSpPr>
          <p:nvPr/>
        </p:nvSpPr>
        <p:spPr>
          <a:xfrm>
            <a:off x="770011" y="5196367"/>
            <a:ext cx="10515600" cy="5117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link to enter Complete the Data Collection with Web Scraping on GitHub is:</a:t>
            </a:r>
          </a:p>
        </p:txBody>
      </p:sp>
      <p:sp>
        <p:nvSpPr>
          <p:cNvPr id="5" name="Text Placeholder 2">
            <a:extLst>
              <a:ext uri="{FF2B5EF4-FFF2-40B4-BE49-F238E27FC236}">
                <a16:creationId xmlns:a16="http://schemas.microsoft.com/office/drawing/2014/main" id="{2B6A7575-C45C-446E-0A18-900CC9BC5E28}"/>
              </a:ext>
            </a:extLst>
          </p:cNvPr>
          <p:cNvSpPr txBox="1">
            <a:spLocks/>
          </p:cNvSpPr>
          <p:nvPr/>
        </p:nvSpPr>
        <p:spPr>
          <a:xfrm>
            <a:off x="770011" y="5599938"/>
            <a:ext cx="10515600" cy="7038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1800" i="1" dirty="0">
                <a:solidFill>
                  <a:srgbClr val="4472C4"/>
                </a:solidFill>
                <a:effectLst/>
                <a:latin typeface="Arial" panose="020B0604020202020204" pitchFamily="34" charset="0"/>
                <a:ea typeface="Calibri" panose="020F0502020204030204" pitchFamily="34" charset="0"/>
                <a:hlinkClick r:id="rId5"/>
              </a:rPr>
              <a:t>https://github.com/AldoGonzales/ADS_Capstone/blob/main/Week%201%20Lab%202%20Data%20wrangling.ipynb</a:t>
            </a:r>
            <a:endParaRPr lang="es-MX" sz="1800" i="1" dirty="0">
              <a:solidFill>
                <a:srgbClr val="4472C4"/>
              </a:solidFill>
              <a:latin typeface="Arial" panose="020B0604020202020204" pitchFamily="34" charset="0"/>
            </a:endParaRP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3566299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5917419"/>
            <a:ext cx="2743200" cy="401638"/>
          </a:xfrm>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474839"/>
            <a:ext cx="10515600" cy="491612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Diagrama de flujo: proceso 1">
            <a:extLst>
              <a:ext uri="{FF2B5EF4-FFF2-40B4-BE49-F238E27FC236}">
                <a16:creationId xmlns:a16="http://schemas.microsoft.com/office/drawing/2014/main" id="{07A6E41B-2D07-D9FF-686B-BBCD4FCBA4F1}"/>
              </a:ext>
            </a:extLst>
          </p:cNvPr>
          <p:cNvSpPr/>
          <p:nvPr/>
        </p:nvSpPr>
        <p:spPr>
          <a:xfrm>
            <a:off x="1858738" y="1730880"/>
            <a:ext cx="3254479"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Import Libraries: pandas and numpy</a:t>
            </a:r>
          </a:p>
        </p:txBody>
      </p:sp>
      <p:cxnSp>
        <p:nvCxnSpPr>
          <p:cNvPr id="17" name="Conector recto de flecha 16">
            <a:extLst>
              <a:ext uri="{FF2B5EF4-FFF2-40B4-BE49-F238E27FC236}">
                <a16:creationId xmlns:a16="http://schemas.microsoft.com/office/drawing/2014/main" id="{8C04EDF1-3573-6FC4-E08A-4947BE7D9D3E}"/>
              </a:ext>
            </a:extLst>
          </p:cNvPr>
          <p:cNvCxnSpPr>
            <a:cxnSpLocks/>
            <a:stCxn id="2" idx="2"/>
          </p:cNvCxnSpPr>
          <p:nvPr/>
        </p:nvCxnSpPr>
        <p:spPr>
          <a:xfrm>
            <a:off x="3485978" y="2350313"/>
            <a:ext cx="1" cy="31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ector: angular 23">
            <a:extLst>
              <a:ext uri="{FF2B5EF4-FFF2-40B4-BE49-F238E27FC236}">
                <a16:creationId xmlns:a16="http://schemas.microsoft.com/office/drawing/2014/main" id="{7ED41134-BBFA-45DC-D927-3A0B708513D6}"/>
              </a:ext>
            </a:extLst>
          </p:cNvPr>
          <p:cNvCxnSpPr>
            <a:cxnSpLocks/>
            <a:stCxn id="8" idx="2"/>
            <a:endCxn id="10" idx="0"/>
          </p:cNvCxnSpPr>
          <p:nvPr/>
        </p:nvCxnSpPr>
        <p:spPr>
          <a:xfrm rot="5400000" flipH="1" flipV="1">
            <a:off x="4366667" y="1031130"/>
            <a:ext cx="3765370" cy="5615230"/>
          </a:xfrm>
          <a:prstGeom prst="bentConnector5">
            <a:avLst>
              <a:gd name="adj1" fmla="val -6071"/>
              <a:gd name="adj2" fmla="val 48954"/>
              <a:gd name="adj3" fmla="val 106071"/>
            </a:avLst>
          </a:prstGeom>
          <a:ln>
            <a:tailEnd type="triangle"/>
          </a:ln>
        </p:spPr>
        <p:style>
          <a:lnRef idx="3">
            <a:schemeClr val="dk1"/>
          </a:lnRef>
          <a:fillRef idx="0">
            <a:schemeClr val="dk1"/>
          </a:fillRef>
          <a:effectRef idx="2">
            <a:schemeClr val="dk1"/>
          </a:effectRef>
          <a:fontRef idx="minor">
            <a:schemeClr val="tx1"/>
          </a:fontRef>
        </p:style>
      </p:cxnSp>
      <p:sp>
        <p:nvSpPr>
          <p:cNvPr id="13" name="Diagrama de flujo: proceso 12">
            <a:extLst>
              <a:ext uri="{FF2B5EF4-FFF2-40B4-BE49-F238E27FC236}">
                <a16:creationId xmlns:a16="http://schemas.microsoft.com/office/drawing/2014/main" id="{4C57ED57-4535-7143-EF16-E99290E10BAF}"/>
              </a:ext>
            </a:extLst>
          </p:cNvPr>
          <p:cNvSpPr/>
          <p:nvPr/>
        </p:nvSpPr>
        <p:spPr>
          <a:xfrm>
            <a:off x="1465454" y="2647880"/>
            <a:ext cx="3952565" cy="33906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Load the CSV file to the Dataframe 'df'</a:t>
            </a:r>
          </a:p>
        </p:txBody>
      </p:sp>
      <p:sp>
        <p:nvSpPr>
          <p:cNvPr id="21" name="Diagrama de flujo: proceso 20">
            <a:extLst>
              <a:ext uri="{FF2B5EF4-FFF2-40B4-BE49-F238E27FC236}">
                <a16:creationId xmlns:a16="http://schemas.microsoft.com/office/drawing/2014/main" id="{AA8C46F3-8721-4894-70E4-A0E480D0A073}"/>
              </a:ext>
            </a:extLst>
          </p:cNvPr>
          <p:cNvSpPr/>
          <p:nvPr/>
        </p:nvSpPr>
        <p:spPr>
          <a:xfrm>
            <a:off x="6957293" y="2931294"/>
            <a:ext cx="4193457"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Calculate the number and occurrence of mission outcome of the orbits</a:t>
            </a:r>
          </a:p>
        </p:txBody>
      </p:sp>
      <p:sp>
        <p:nvSpPr>
          <p:cNvPr id="3" name="Diagrama de flujo: proceso 2">
            <a:extLst>
              <a:ext uri="{FF2B5EF4-FFF2-40B4-BE49-F238E27FC236}">
                <a16:creationId xmlns:a16="http://schemas.microsoft.com/office/drawing/2014/main" id="{82DBAABC-EC5F-14B4-5B3E-7E8FE2D9DCFE}"/>
              </a:ext>
            </a:extLst>
          </p:cNvPr>
          <p:cNvSpPr/>
          <p:nvPr/>
        </p:nvSpPr>
        <p:spPr>
          <a:xfrm>
            <a:off x="1465455" y="3280645"/>
            <a:ext cx="3952564"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Check variable types using 'df.dtypes' and the percentage of missing data</a:t>
            </a:r>
          </a:p>
        </p:txBody>
      </p:sp>
      <p:sp>
        <p:nvSpPr>
          <p:cNvPr id="7" name="Diagrama de flujo: proceso 6">
            <a:extLst>
              <a:ext uri="{FF2B5EF4-FFF2-40B4-BE49-F238E27FC236}">
                <a16:creationId xmlns:a16="http://schemas.microsoft.com/office/drawing/2014/main" id="{0963B653-997F-933A-75E5-AC3EAF699D92}"/>
              </a:ext>
            </a:extLst>
          </p:cNvPr>
          <p:cNvSpPr/>
          <p:nvPr/>
        </p:nvSpPr>
        <p:spPr>
          <a:xfrm>
            <a:off x="1465455" y="4191321"/>
            <a:ext cx="3952564"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Calculate number of launches for each SpaceX facility</a:t>
            </a:r>
          </a:p>
        </p:txBody>
      </p:sp>
      <p:sp>
        <p:nvSpPr>
          <p:cNvPr id="8" name="Diagrama de flujo: proceso 7">
            <a:extLst>
              <a:ext uri="{FF2B5EF4-FFF2-40B4-BE49-F238E27FC236}">
                <a16:creationId xmlns:a16="http://schemas.microsoft.com/office/drawing/2014/main" id="{1D617655-1C27-47FE-0730-C8A96552EABD}"/>
              </a:ext>
            </a:extLst>
          </p:cNvPr>
          <p:cNvSpPr/>
          <p:nvPr/>
        </p:nvSpPr>
        <p:spPr>
          <a:xfrm>
            <a:off x="1465455" y="5101997"/>
            <a:ext cx="3952564"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Calculate the number and occurrence of each orbit</a:t>
            </a:r>
          </a:p>
        </p:txBody>
      </p:sp>
      <p:sp>
        <p:nvSpPr>
          <p:cNvPr id="10" name="Diagrama de flujo: proceso 9">
            <a:extLst>
              <a:ext uri="{FF2B5EF4-FFF2-40B4-BE49-F238E27FC236}">
                <a16:creationId xmlns:a16="http://schemas.microsoft.com/office/drawing/2014/main" id="{8A8327A1-6FFB-8D6E-9026-04AD24606942}"/>
              </a:ext>
            </a:extLst>
          </p:cNvPr>
          <p:cNvSpPr/>
          <p:nvPr/>
        </p:nvSpPr>
        <p:spPr>
          <a:xfrm>
            <a:off x="6963182" y="1956060"/>
            <a:ext cx="4187569"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Calculate the number and occurrence of each orbit</a:t>
            </a:r>
          </a:p>
        </p:txBody>
      </p:sp>
      <p:sp>
        <p:nvSpPr>
          <p:cNvPr id="20" name="Diagrama de flujo: proceso 19">
            <a:extLst>
              <a:ext uri="{FF2B5EF4-FFF2-40B4-BE49-F238E27FC236}">
                <a16:creationId xmlns:a16="http://schemas.microsoft.com/office/drawing/2014/main" id="{133F1E0F-75D6-2279-8DFE-EB602FEE0AC6}"/>
              </a:ext>
            </a:extLst>
          </p:cNvPr>
          <p:cNvSpPr/>
          <p:nvPr/>
        </p:nvSpPr>
        <p:spPr>
          <a:xfrm>
            <a:off x="6963182" y="3900077"/>
            <a:ext cx="4193457"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Create a landing outcome label from Outcome column</a:t>
            </a:r>
          </a:p>
        </p:txBody>
      </p:sp>
      <p:sp>
        <p:nvSpPr>
          <p:cNvPr id="22" name="Diagrama de flujo: proceso 21">
            <a:extLst>
              <a:ext uri="{FF2B5EF4-FFF2-40B4-BE49-F238E27FC236}">
                <a16:creationId xmlns:a16="http://schemas.microsoft.com/office/drawing/2014/main" id="{8B1F0806-F640-2A98-8A4B-8075EC722028}"/>
              </a:ext>
            </a:extLst>
          </p:cNvPr>
          <p:cNvSpPr/>
          <p:nvPr/>
        </p:nvSpPr>
        <p:spPr>
          <a:xfrm>
            <a:off x="6957294" y="4870116"/>
            <a:ext cx="4193457" cy="6194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Determine  the success rate</a:t>
            </a:r>
          </a:p>
        </p:txBody>
      </p:sp>
      <p:cxnSp>
        <p:nvCxnSpPr>
          <p:cNvPr id="34" name="Conector recto de flecha 33">
            <a:extLst>
              <a:ext uri="{FF2B5EF4-FFF2-40B4-BE49-F238E27FC236}">
                <a16:creationId xmlns:a16="http://schemas.microsoft.com/office/drawing/2014/main" id="{3F2E053F-8D3C-E8F0-478E-DCFE110E3526}"/>
              </a:ext>
            </a:extLst>
          </p:cNvPr>
          <p:cNvCxnSpPr>
            <a:cxnSpLocks/>
            <a:stCxn id="13" idx="2"/>
            <a:endCxn id="3" idx="0"/>
          </p:cNvCxnSpPr>
          <p:nvPr/>
        </p:nvCxnSpPr>
        <p:spPr>
          <a:xfrm>
            <a:off x="3441737" y="2986943"/>
            <a:ext cx="0" cy="2937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ector recto de flecha 37">
            <a:extLst>
              <a:ext uri="{FF2B5EF4-FFF2-40B4-BE49-F238E27FC236}">
                <a16:creationId xmlns:a16="http://schemas.microsoft.com/office/drawing/2014/main" id="{E2E91042-DB3A-097E-A214-092BB178E737}"/>
              </a:ext>
            </a:extLst>
          </p:cNvPr>
          <p:cNvCxnSpPr>
            <a:cxnSpLocks/>
            <a:stCxn id="3" idx="2"/>
            <a:endCxn id="7" idx="0"/>
          </p:cNvCxnSpPr>
          <p:nvPr/>
        </p:nvCxnSpPr>
        <p:spPr>
          <a:xfrm>
            <a:off x="3441737" y="3900078"/>
            <a:ext cx="0" cy="291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Conector recto de flecha 42">
            <a:extLst>
              <a:ext uri="{FF2B5EF4-FFF2-40B4-BE49-F238E27FC236}">
                <a16:creationId xmlns:a16="http://schemas.microsoft.com/office/drawing/2014/main" id="{B5A4645D-894B-20E9-5879-8E3BEC904307}"/>
              </a:ext>
            </a:extLst>
          </p:cNvPr>
          <p:cNvCxnSpPr>
            <a:cxnSpLocks/>
            <a:stCxn id="7" idx="2"/>
            <a:endCxn id="8" idx="0"/>
          </p:cNvCxnSpPr>
          <p:nvPr/>
        </p:nvCxnSpPr>
        <p:spPr>
          <a:xfrm>
            <a:off x="3441737" y="4810754"/>
            <a:ext cx="0" cy="291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Conector recto de flecha 46">
            <a:extLst>
              <a:ext uri="{FF2B5EF4-FFF2-40B4-BE49-F238E27FC236}">
                <a16:creationId xmlns:a16="http://schemas.microsoft.com/office/drawing/2014/main" id="{2E8A6A09-F263-2931-2EFC-E6D9003261EE}"/>
              </a:ext>
            </a:extLst>
          </p:cNvPr>
          <p:cNvCxnSpPr>
            <a:cxnSpLocks/>
            <a:stCxn id="10" idx="2"/>
            <a:endCxn id="21" idx="0"/>
          </p:cNvCxnSpPr>
          <p:nvPr/>
        </p:nvCxnSpPr>
        <p:spPr>
          <a:xfrm flipH="1">
            <a:off x="9054022" y="2575493"/>
            <a:ext cx="2945" cy="3558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ector recto de flecha 49">
            <a:extLst>
              <a:ext uri="{FF2B5EF4-FFF2-40B4-BE49-F238E27FC236}">
                <a16:creationId xmlns:a16="http://schemas.microsoft.com/office/drawing/2014/main" id="{E7190E2C-6788-DBB2-09FF-04EB2DB95629}"/>
              </a:ext>
            </a:extLst>
          </p:cNvPr>
          <p:cNvCxnSpPr>
            <a:cxnSpLocks/>
            <a:stCxn id="21" idx="2"/>
            <a:endCxn id="20" idx="0"/>
          </p:cNvCxnSpPr>
          <p:nvPr/>
        </p:nvCxnSpPr>
        <p:spPr>
          <a:xfrm>
            <a:off x="9054022" y="3550727"/>
            <a:ext cx="5889" cy="3493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Conector recto de flecha 52">
            <a:extLst>
              <a:ext uri="{FF2B5EF4-FFF2-40B4-BE49-F238E27FC236}">
                <a16:creationId xmlns:a16="http://schemas.microsoft.com/office/drawing/2014/main" id="{1B871AB9-77B2-F027-B9F4-36EAB10BFA84}"/>
              </a:ext>
            </a:extLst>
          </p:cNvPr>
          <p:cNvCxnSpPr>
            <a:cxnSpLocks/>
            <a:stCxn id="20" idx="2"/>
            <a:endCxn id="22" idx="0"/>
          </p:cNvCxnSpPr>
          <p:nvPr/>
        </p:nvCxnSpPr>
        <p:spPr>
          <a:xfrm flipH="1">
            <a:off x="9054023" y="4519510"/>
            <a:ext cx="5888" cy="350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7891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991" y="1837762"/>
            <a:ext cx="10242119" cy="4351338"/>
          </a:xfrm>
          <a:prstGeom prst="rect">
            <a:avLst/>
          </a:prstGeom>
        </p:spPr>
        <p:txBody>
          <a:bodyPr lIns="91440" tIns="45720" rIns="91440" bIns="45720" anchor="t"/>
          <a:lstStyle/>
          <a:p>
            <a:pPr marL="0" indent="0">
              <a:lnSpc>
                <a:spcPct val="150000"/>
              </a:lnSpc>
              <a:buNone/>
            </a:pPr>
            <a:r>
              <a:rPr lang="en-US" sz="2400" dirty="0"/>
              <a:t>The plots used to visualize obtained data are the following:</a:t>
            </a:r>
          </a:p>
          <a:p>
            <a:pPr lvl="1">
              <a:lnSpc>
                <a:spcPct val="150000"/>
              </a:lnSpc>
            </a:pPr>
            <a:r>
              <a:rPr lang="en-US" sz="1800" i="1" dirty="0">
                <a:effectLst/>
                <a:latin typeface="Arial" panose="020B0604020202020204" pitchFamily="34" charset="0"/>
                <a:ea typeface="Calibri" panose="020F0502020204030204" pitchFamily="34" charset="0"/>
                <a:cs typeface="Arial" panose="020B0604020202020204" pitchFamily="34" charset="0"/>
              </a:rPr>
              <a:t>Scatter plot</a:t>
            </a:r>
            <a:r>
              <a:rPr lang="en-US" sz="1800" i="1" dirty="0">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rPr>
              <a:t> “FlightNumber” vs “Payload”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pPr>
            <a:r>
              <a:rPr lang="en-US" sz="1800" i="1" dirty="0">
                <a:effectLst/>
                <a:latin typeface="Arial" panose="020B0604020202020204" pitchFamily="34" charset="0"/>
                <a:ea typeface="Calibri" panose="020F0502020204030204" pitchFamily="34" charset="0"/>
                <a:cs typeface="Arial" panose="020B0604020202020204" pitchFamily="34" charset="0"/>
              </a:rPr>
              <a:t>Scatter plot</a:t>
            </a:r>
            <a:r>
              <a:rPr lang="en-US" sz="1800" i="1" dirty="0">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rPr>
              <a:t> “FlightNumber” vs “Launch Site”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pPr>
            <a:r>
              <a:rPr lang="en-US" sz="1800" i="1" dirty="0">
                <a:effectLst/>
                <a:latin typeface="Arial" panose="020B0604020202020204" pitchFamily="34" charset="0"/>
                <a:ea typeface="Calibri" panose="020F0502020204030204" pitchFamily="34" charset="0"/>
                <a:cs typeface="Arial" panose="020B0604020202020204" pitchFamily="34" charset="0"/>
              </a:rPr>
              <a:t>Scatter plot</a:t>
            </a:r>
            <a:r>
              <a:rPr lang="en-US" sz="1800" i="1" dirty="0">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rPr>
              <a:t> “Payload Mass (kg)” y “Launch Site”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pPr>
            <a:r>
              <a:rPr lang="en-US" sz="1800" i="1" dirty="0">
                <a:effectLst/>
                <a:latin typeface="Arial" panose="020B0604020202020204" pitchFamily="34" charset="0"/>
                <a:ea typeface="Calibri" panose="020F0502020204030204" pitchFamily="34" charset="0"/>
                <a:cs typeface="Arial" panose="020B0604020202020204" pitchFamily="34" charset="0"/>
              </a:rPr>
              <a:t>Bar chart - “Orbit type” with Success rate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pPr>
            <a:r>
              <a:rPr lang="en-US" sz="1800" i="1" dirty="0">
                <a:effectLst/>
                <a:latin typeface="Arial" panose="020B0604020202020204" pitchFamily="34" charset="0"/>
                <a:ea typeface="Calibri" panose="020F0502020204030204" pitchFamily="34" charset="0"/>
                <a:cs typeface="Arial" panose="020B0604020202020204" pitchFamily="34" charset="0"/>
              </a:rPr>
              <a:t>Scatter plot</a:t>
            </a:r>
            <a:r>
              <a:rPr lang="en-US" sz="1800" i="1" dirty="0">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rPr>
              <a:t> “Flight Number” vs “Orbit Type”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pPr>
            <a:r>
              <a:rPr lang="en-US" sz="1800" i="1" dirty="0">
                <a:effectLst/>
                <a:latin typeface="Arial" panose="020B0604020202020204" pitchFamily="34" charset="0"/>
                <a:ea typeface="Calibri" panose="020F0502020204030204" pitchFamily="34" charset="0"/>
                <a:cs typeface="Arial" panose="020B0604020202020204" pitchFamily="34" charset="0"/>
              </a:rPr>
              <a:t>Scatter plot</a:t>
            </a:r>
            <a:r>
              <a:rPr lang="en-US" sz="1800" i="1" dirty="0">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rPr>
              <a:t> “Payload Mass” vs “Orbit Type”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800"/>
              </a:spcAft>
            </a:pPr>
            <a:r>
              <a:rPr lang="en-US" sz="1800" i="1" dirty="0">
                <a:effectLst/>
                <a:latin typeface="Arial" panose="020B0604020202020204" pitchFamily="34" charset="0"/>
                <a:ea typeface="Calibri" panose="020F0502020204030204" pitchFamily="34" charset="0"/>
                <a:cs typeface="Arial" panose="020B0604020202020204" pitchFamily="34" charset="0"/>
              </a:rPr>
              <a:t>Line chart – “Yearly Success rate”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991" y="1436124"/>
            <a:ext cx="10242119" cy="2930883"/>
          </a:xfrm>
          <a:prstGeom prst="rect">
            <a:avLst/>
          </a:prstGeom>
        </p:spPr>
        <p:txBody>
          <a:bodyPr lIns="91440" tIns="45720" rIns="91440" bIns="45720" anchor="t"/>
          <a:lstStyle/>
          <a:p>
            <a:pPr marL="0" indent="0">
              <a:lnSpc>
                <a:spcPct val="150000"/>
              </a:lnSpc>
              <a:buNone/>
            </a:pPr>
            <a:r>
              <a:rPr lang="en-US" sz="2000" dirty="0"/>
              <a:t>The plots used to visualize obtained data are the following:</a:t>
            </a:r>
          </a:p>
          <a:p>
            <a:pPr>
              <a:lnSpc>
                <a:spcPct val="150000"/>
              </a:lnSpc>
            </a:pPr>
            <a:r>
              <a:rPr lang="en-US" sz="2000" dirty="0"/>
              <a:t>Scatter plot was used because it's the best for showing the relationship between two variables in a cartesian plane.</a:t>
            </a:r>
          </a:p>
          <a:p>
            <a:pPr>
              <a:lnSpc>
                <a:spcPct val="150000"/>
              </a:lnSpc>
            </a:pPr>
            <a:r>
              <a:rPr lang="en-US" sz="2000" dirty="0"/>
              <a:t>The bar chart is ideal for comparing categorical values like Orbit Type.</a:t>
            </a:r>
          </a:p>
          <a:p>
            <a:pPr>
              <a:lnSpc>
                <a:spcPct val="150000"/>
              </a:lnSpc>
            </a:pPr>
            <a:r>
              <a:rPr lang="en-US" sz="2000" dirty="0"/>
              <a:t>The Line chart was used for showing time series such as the year in this case.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6006E621-45DF-DC1E-80D0-2CDB674F748D}"/>
              </a:ext>
            </a:extLst>
          </p:cNvPr>
          <p:cNvSpPr txBox="1">
            <a:spLocks/>
          </p:cNvSpPr>
          <p:nvPr/>
        </p:nvSpPr>
        <p:spPr>
          <a:xfrm>
            <a:off x="838200" y="4726610"/>
            <a:ext cx="10515600" cy="5117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The link to enter </a:t>
            </a:r>
            <a:r>
              <a:rPr lang="en-US" sz="2000" dirty="0">
                <a:effectLst/>
                <a:ea typeface="Calibri" panose="020F0502020204030204" pitchFamily="34" charset="0"/>
              </a:rPr>
              <a:t>completed EDA with data visualization notebook </a:t>
            </a:r>
            <a:r>
              <a:rPr lang="en-US" sz="2000" dirty="0"/>
              <a:t>on GitHub is:</a:t>
            </a:r>
          </a:p>
        </p:txBody>
      </p:sp>
      <p:sp>
        <p:nvSpPr>
          <p:cNvPr id="6" name="Text Placeholder 2">
            <a:extLst>
              <a:ext uri="{FF2B5EF4-FFF2-40B4-BE49-F238E27FC236}">
                <a16:creationId xmlns:a16="http://schemas.microsoft.com/office/drawing/2014/main" id="{98021990-0F0A-8C73-2DA9-10ABB0D6EC29}"/>
              </a:ext>
            </a:extLst>
          </p:cNvPr>
          <p:cNvSpPr txBox="1">
            <a:spLocks/>
          </p:cNvSpPr>
          <p:nvPr/>
        </p:nvSpPr>
        <p:spPr>
          <a:xfrm>
            <a:off x="770011" y="5352928"/>
            <a:ext cx="10515600" cy="7038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1800" i="1" u="sng" dirty="0">
                <a:solidFill>
                  <a:srgbClr val="0563C1"/>
                </a:solidFill>
                <a:effectLst/>
                <a:latin typeface="Arial" panose="020B0604020202020204" pitchFamily="34" charset="0"/>
                <a:ea typeface="Calibri" panose="020F0502020204030204" pitchFamily="34" charset="0"/>
                <a:hlinkClick r:id="rId3"/>
              </a:rPr>
              <a:t>https://github.com/AldoGonzales/ADS_Capstone/blob/main/Week%202%20EDA%20with%20Visualization%20Lab.ipynb</a:t>
            </a:r>
            <a:endParaRPr lang="es-MX" sz="1800" i="1" u="sng" dirty="0">
              <a:solidFill>
                <a:srgbClr val="0563C1"/>
              </a:solidFill>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41375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69BE30-2054-62FE-FCE2-7FFA26C8944B}"/>
              </a:ext>
            </a:extLst>
          </p:cNvPr>
          <p:cNvSpPr txBox="1">
            <a:spLocks/>
          </p:cNvSpPr>
          <p:nvPr/>
        </p:nvSpPr>
        <p:spPr>
          <a:xfrm>
            <a:off x="770011" y="1510018"/>
            <a:ext cx="10687961"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methodologies:</a:t>
            </a:r>
          </a:p>
        </p:txBody>
      </p:sp>
      <p:sp>
        <p:nvSpPr>
          <p:cNvPr id="5" name="CuadroTexto 4">
            <a:extLst>
              <a:ext uri="{FF2B5EF4-FFF2-40B4-BE49-F238E27FC236}">
                <a16:creationId xmlns:a16="http://schemas.microsoft.com/office/drawing/2014/main" id="{0CA3A059-8B63-9ACF-7E07-CB1F669E1115}"/>
              </a:ext>
            </a:extLst>
          </p:cNvPr>
          <p:cNvSpPr txBox="1"/>
          <p:nvPr/>
        </p:nvSpPr>
        <p:spPr>
          <a:xfrm>
            <a:off x="1081548" y="2177883"/>
            <a:ext cx="10376424" cy="3477875"/>
          </a:xfrm>
          <a:prstGeom prst="rect">
            <a:avLst/>
          </a:prstGeom>
          <a:noFill/>
        </p:spPr>
        <p:txBody>
          <a:bodyPr wrap="square">
            <a:spAutoFit/>
          </a:bodyPr>
          <a:lstStyle/>
          <a:p>
            <a:r>
              <a:rPr lang="en-US" sz="2000" dirty="0"/>
              <a:t>For Data Collection were used:</a:t>
            </a:r>
          </a:p>
          <a:p>
            <a:endParaRPr lang="en-US" sz="2000" dirty="0"/>
          </a:p>
          <a:p>
            <a:pPr marL="342900" indent="-342900">
              <a:buFont typeface="Arial" panose="020B0604020202020204" pitchFamily="34" charset="0"/>
              <a:buChar char="•"/>
            </a:pPr>
            <a:r>
              <a:rPr lang="en-US" sz="2000" dirty="0"/>
              <a:t>First source used for Data Collection was the Space X REST API that provide us with information about rocket used, payload delivered, launch specifications, landing specifications, and landing outcome.</a:t>
            </a:r>
          </a:p>
          <a:p>
            <a:endParaRPr lang="en-US" sz="2000" dirty="0"/>
          </a:p>
          <a:p>
            <a:pPr marL="342900" indent="-342900">
              <a:buFont typeface="Arial" panose="020B0604020202020204" pitchFamily="34" charset="0"/>
              <a:buChar char="•"/>
            </a:pPr>
            <a:r>
              <a:rPr lang="en-US" sz="2000" dirty="0"/>
              <a:t>To obtain necessary data will use the requests library to obtain launch data of a response in JSON format with .</a:t>
            </a:r>
            <a:r>
              <a:rPr lang="en-US" sz="2000" dirty="0" err="1"/>
              <a:t>json</a:t>
            </a:r>
            <a:r>
              <a:rPr lang="en-US" sz="2000" dirty="0"/>
              <a:t>() method then will be converted into a </a:t>
            </a:r>
            <a:r>
              <a:rPr lang="en-US" sz="2000" dirty="0" err="1"/>
              <a:t>Dataframe</a:t>
            </a:r>
            <a:r>
              <a:rPr lang="en-US" sz="2000" dirty="0"/>
              <a:t>.</a:t>
            </a:r>
          </a:p>
          <a:p>
            <a:endParaRPr lang="en-US" sz="2000" dirty="0"/>
          </a:p>
          <a:p>
            <a:pPr marL="342900" indent="-342900">
              <a:buFont typeface="Arial" panose="020B0604020202020204" pitchFamily="34" charset="0"/>
              <a:buChar char="•"/>
            </a:pPr>
            <a:r>
              <a:rPr lang="en-US" sz="2000" dirty="0"/>
              <a:t>Another source for Data Collection is Web scraping, a Python </a:t>
            </a:r>
            <a:r>
              <a:rPr lang="en-US" sz="2000" dirty="0" err="1"/>
              <a:t>BeautifulSoup</a:t>
            </a:r>
            <a:r>
              <a:rPr lang="en-US" sz="2000" dirty="0"/>
              <a:t> package will be used, which will extract HTML tables.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857967"/>
          </a:xfrm>
          <a:prstGeom prst="rect">
            <a:avLst/>
          </a:prstGeom>
        </p:spPr>
        <p:txBody>
          <a:bodyPr lIns="91440" tIns="45720" rIns="91440" bIns="45720" anchor="t"/>
          <a:lstStyle/>
          <a:p>
            <a:pPr marL="0" indent="0">
              <a:buNone/>
            </a:pPr>
            <a:r>
              <a:rPr lang="en-US" sz="2000" dirty="0"/>
              <a:t>Next the SQL performed queries using Database in CSV format:</a:t>
            </a:r>
          </a:p>
          <a:p>
            <a:r>
              <a:rPr lang="en-US" sz="2000" dirty="0"/>
              <a:t>Display the names of launch sites: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n 5">
            <a:extLst>
              <a:ext uri="{FF2B5EF4-FFF2-40B4-BE49-F238E27FC236}">
                <a16:creationId xmlns:a16="http://schemas.microsoft.com/office/drawing/2014/main" id="{D89CDD55-0B75-16C7-AB63-DF2266DBF03B}"/>
              </a:ext>
            </a:extLst>
          </p:cNvPr>
          <p:cNvPicPr>
            <a:picLocks noChangeAspect="1"/>
          </p:cNvPicPr>
          <p:nvPr/>
        </p:nvPicPr>
        <p:blipFill>
          <a:blip r:embed="rId3"/>
          <a:stretch>
            <a:fillRect/>
          </a:stretch>
        </p:blipFill>
        <p:spPr>
          <a:xfrm>
            <a:off x="770010" y="2706331"/>
            <a:ext cx="7962192" cy="400110"/>
          </a:xfrm>
          <a:prstGeom prst="rect">
            <a:avLst/>
          </a:prstGeom>
        </p:spPr>
      </p:pic>
      <p:sp>
        <p:nvSpPr>
          <p:cNvPr id="7" name="Content Placeholder 4">
            <a:extLst>
              <a:ext uri="{FF2B5EF4-FFF2-40B4-BE49-F238E27FC236}">
                <a16:creationId xmlns:a16="http://schemas.microsoft.com/office/drawing/2014/main" id="{27BA65E3-EA50-0CA3-55E2-B7D9260C8E87}"/>
              </a:ext>
            </a:extLst>
          </p:cNvPr>
          <p:cNvSpPr txBox="1">
            <a:spLocks/>
          </p:cNvSpPr>
          <p:nvPr/>
        </p:nvSpPr>
        <p:spPr>
          <a:xfrm>
            <a:off x="770011" y="3424085"/>
            <a:ext cx="9745589" cy="37670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
        <p:nvSpPr>
          <p:cNvPr id="9" name="CuadroTexto 8">
            <a:extLst>
              <a:ext uri="{FF2B5EF4-FFF2-40B4-BE49-F238E27FC236}">
                <a16:creationId xmlns:a16="http://schemas.microsoft.com/office/drawing/2014/main" id="{485798C8-8382-659E-6FA6-89DCA9B8C09B}"/>
              </a:ext>
            </a:extLst>
          </p:cNvPr>
          <p:cNvSpPr txBox="1"/>
          <p:nvPr/>
        </p:nvSpPr>
        <p:spPr>
          <a:xfrm>
            <a:off x="770009" y="3431458"/>
            <a:ext cx="10515599" cy="400110"/>
          </a:xfrm>
          <a:prstGeom prst="rect">
            <a:avLst/>
          </a:prstGeom>
          <a:noFill/>
        </p:spPr>
        <p:txBody>
          <a:bodyPr wrap="square">
            <a:spAutoFit/>
          </a:bodyPr>
          <a:lstStyle/>
          <a:p>
            <a:pPr marL="285750" indent="-285750">
              <a:buFont typeface="Arial" panose="020B0604020202020204" pitchFamily="34" charset="0"/>
              <a:buChar char="•"/>
            </a:pPr>
            <a:r>
              <a:rPr lang="en-US" sz="2000" dirty="0"/>
              <a:t>Display 5 records where launch sites begin with the string 'CCA':</a:t>
            </a:r>
            <a:endParaRPr lang="es-MX" sz="2000" dirty="0"/>
          </a:p>
        </p:txBody>
      </p:sp>
      <p:pic>
        <p:nvPicPr>
          <p:cNvPr id="11" name="Imagen 10">
            <a:extLst>
              <a:ext uri="{FF2B5EF4-FFF2-40B4-BE49-F238E27FC236}">
                <a16:creationId xmlns:a16="http://schemas.microsoft.com/office/drawing/2014/main" id="{CE322A5B-9651-A075-55DF-919D087A5F04}"/>
              </a:ext>
            </a:extLst>
          </p:cNvPr>
          <p:cNvPicPr>
            <a:picLocks noChangeAspect="1"/>
          </p:cNvPicPr>
          <p:nvPr/>
        </p:nvPicPr>
        <p:blipFill>
          <a:blip r:embed="rId4"/>
          <a:stretch>
            <a:fillRect/>
          </a:stretch>
        </p:blipFill>
        <p:spPr>
          <a:xfrm>
            <a:off x="770010" y="3925930"/>
            <a:ext cx="9759836" cy="498586"/>
          </a:xfrm>
          <a:prstGeom prst="rect">
            <a:avLst/>
          </a:prstGeom>
        </p:spPr>
      </p:pic>
      <p:sp>
        <p:nvSpPr>
          <p:cNvPr id="13" name="CuadroTexto 12">
            <a:extLst>
              <a:ext uri="{FF2B5EF4-FFF2-40B4-BE49-F238E27FC236}">
                <a16:creationId xmlns:a16="http://schemas.microsoft.com/office/drawing/2014/main" id="{75BC7D34-20CC-6D44-B900-22672FA4C5AF}"/>
              </a:ext>
            </a:extLst>
          </p:cNvPr>
          <p:cNvSpPr txBox="1"/>
          <p:nvPr/>
        </p:nvSpPr>
        <p:spPr>
          <a:xfrm>
            <a:off x="770011" y="4658492"/>
            <a:ext cx="10515602" cy="400110"/>
          </a:xfrm>
          <a:prstGeom prst="rect">
            <a:avLst/>
          </a:prstGeom>
          <a:noFill/>
        </p:spPr>
        <p:txBody>
          <a:bodyPr wrap="square">
            <a:spAutoFit/>
          </a:bodyPr>
          <a:lstStyle/>
          <a:p>
            <a:pPr marL="342900" indent="-342900">
              <a:buFont typeface="Arial" panose="020B0604020202020204" pitchFamily="34" charset="0"/>
              <a:buChar char="•"/>
            </a:pPr>
            <a:r>
              <a:rPr lang="en-US" sz="2000" dirty="0"/>
              <a:t>Display the total payload mass carried by boosters launched by NASA (CRS):</a:t>
            </a:r>
            <a:endParaRPr lang="es-MX" sz="2000" dirty="0"/>
          </a:p>
        </p:txBody>
      </p:sp>
      <p:pic>
        <p:nvPicPr>
          <p:cNvPr id="15" name="Imagen 14">
            <a:extLst>
              <a:ext uri="{FF2B5EF4-FFF2-40B4-BE49-F238E27FC236}">
                <a16:creationId xmlns:a16="http://schemas.microsoft.com/office/drawing/2014/main" id="{64843530-61C6-F200-10EB-9CFFE5A3F97D}"/>
              </a:ext>
            </a:extLst>
          </p:cNvPr>
          <p:cNvPicPr>
            <a:picLocks noChangeAspect="1"/>
          </p:cNvPicPr>
          <p:nvPr/>
        </p:nvPicPr>
        <p:blipFill>
          <a:blip r:embed="rId5"/>
          <a:stretch>
            <a:fillRect/>
          </a:stretch>
        </p:blipFill>
        <p:spPr>
          <a:xfrm>
            <a:off x="770011" y="5153282"/>
            <a:ext cx="8116433" cy="41915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CuadroTexto 7">
            <a:extLst>
              <a:ext uri="{FF2B5EF4-FFF2-40B4-BE49-F238E27FC236}">
                <a16:creationId xmlns:a16="http://schemas.microsoft.com/office/drawing/2014/main" id="{A5A141B8-EA20-16EF-8FA6-2C9C3AD9D235}"/>
              </a:ext>
            </a:extLst>
          </p:cNvPr>
          <p:cNvSpPr txBox="1"/>
          <p:nvPr/>
        </p:nvSpPr>
        <p:spPr>
          <a:xfrm>
            <a:off x="770011" y="1613247"/>
            <a:ext cx="10515602" cy="400110"/>
          </a:xfrm>
          <a:prstGeom prst="rect">
            <a:avLst/>
          </a:prstGeom>
          <a:noFill/>
        </p:spPr>
        <p:txBody>
          <a:bodyPr wrap="square">
            <a:spAutoFit/>
          </a:bodyPr>
          <a:lstStyle/>
          <a:p>
            <a:pPr marL="342900" indent="-342900">
              <a:buFont typeface="Arial" panose="020B0604020202020204" pitchFamily="34" charset="0"/>
              <a:buChar char="•"/>
            </a:pPr>
            <a:r>
              <a:rPr lang="en-US" sz="2000" dirty="0"/>
              <a:t>Display average payload mass carried by booster version F9 v1.1:</a:t>
            </a:r>
            <a:endParaRPr lang="es-MX" dirty="0"/>
          </a:p>
        </p:txBody>
      </p:sp>
      <p:pic>
        <p:nvPicPr>
          <p:cNvPr id="12" name="Imagen 11">
            <a:extLst>
              <a:ext uri="{FF2B5EF4-FFF2-40B4-BE49-F238E27FC236}">
                <a16:creationId xmlns:a16="http://schemas.microsoft.com/office/drawing/2014/main" id="{6B7A4E1E-B81F-398E-6073-CEBFF36A0409}"/>
              </a:ext>
            </a:extLst>
          </p:cNvPr>
          <p:cNvPicPr>
            <a:picLocks noChangeAspect="1"/>
          </p:cNvPicPr>
          <p:nvPr/>
        </p:nvPicPr>
        <p:blipFill>
          <a:blip r:embed="rId3"/>
          <a:stretch>
            <a:fillRect/>
          </a:stretch>
        </p:blipFill>
        <p:spPr>
          <a:xfrm>
            <a:off x="770011" y="2102544"/>
            <a:ext cx="8354591" cy="409632"/>
          </a:xfrm>
          <a:prstGeom prst="rect">
            <a:avLst/>
          </a:prstGeom>
        </p:spPr>
      </p:pic>
      <p:sp>
        <p:nvSpPr>
          <p:cNvPr id="16" name="CuadroTexto 15">
            <a:extLst>
              <a:ext uri="{FF2B5EF4-FFF2-40B4-BE49-F238E27FC236}">
                <a16:creationId xmlns:a16="http://schemas.microsoft.com/office/drawing/2014/main" id="{E9A10AD9-EC2A-6C3D-6196-7C7C2F4D9FAC}"/>
              </a:ext>
            </a:extLst>
          </p:cNvPr>
          <p:cNvSpPr txBox="1"/>
          <p:nvPr/>
        </p:nvSpPr>
        <p:spPr>
          <a:xfrm>
            <a:off x="770011" y="2778351"/>
            <a:ext cx="10515602" cy="400110"/>
          </a:xfrm>
          <a:prstGeom prst="rect">
            <a:avLst/>
          </a:prstGeom>
          <a:noFill/>
        </p:spPr>
        <p:txBody>
          <a:bodyPr wrap="square">
            <a:spAutoFit/>
          </a:bodyPr>
          <a:lstStyle/>
          <a:p>
            <a:pPr marL="342900" indent="-342900">
              <a:buFont typeface="Arial" panose="020B0604020202020204" pitchFamily="34" charset="0"/>
              <a:buChar char="•"/>
            </a:pPr>
            <a:r>
              <a:rPr lang="en-US" sz="2000" dirty="0"/>
              <a:t>List the date when the first successful landing outcome in ground pad was achieved:</a:t>
            </a:r>
            <a:endParaRPr lang="es-MX" dirty="0"/>
          </a:p>
        </p:txBody>
      </p:sp>
      <p:pic>
        <p:nvPicPr>
          <p:cNvPr id="18" name="Imagen 17">
            <a:extLst>
              <a:ext uri="{FF2B5EF4-FFF2-40B4-BE49-F238E27FC236}">
                <a16:creationId xmlns:a16="http://schemas.microsoft.com/office/drawing/2014/main" id="{4480020C-B93E-FDA1-E00C-A0DBA324F6F1}"/>
              </a:ext>
            </a:extLst>
          </p:cNvPr>
          <p:cNvPicPr>
            <a:picLocks noChangeAspect="1"/>
          </p:cNvPicPr>
          <p:nvPr/>
        </p:nvPicPr>
        <p:blipFill>
          <a:blip r:embed="rId4"/>
          <a:stretch>
            <a:fillRect/>
          </a:stretch>
        </p:blipFill>
        <p:spPr>
          <a:xfrm>
            <a:off x="770011" y="3264126"/>
            <a:ext cx="7840169" cy="447737"/>
          </a:xfrm>
          <a:prstGeom prst="rect">
            <a:avLst/>
          </a:prstGeom>
        </p:spPr>
      </p:pic>
      <p:sp>
        <p:nvSpPr>
          <p:cNvPr id="20" name="CuadroTexto 19">
            <a:extLst>
              <a:ext uri="{FF2B5EF4-FFF2-40B4-BE49-F238E27FC236}">
                <a16:creationId xmlns:a16="http://schemas.microsoft.com/office/drawing/2014/main" id="{E73AE675-F803-1B0A-3EDD-E81F6046B266}"/>
              </a:ext>
            </a:extLst>
          </p:cNvPr>
          <p:cNvSpPr txBox="1"/>
          <p:nvPr/>
        </p:nvSpPr>
        <p:spPr>
          <a:xfrm>
            <a:off x="770011" y="3943455"/>
            <a:ext cx="10430207" cy="707886"/>
          </a:xfrm>
          <a:prstGeom prst="rect">
            <a:avLst/>
          </a:prstGeom>
          <a:noFill/>
        </p:spPr>
        <p:txBody>
          <a:bodyPr wrap="square">
            <a:spAutoFit/>
          </a:bodyPr>
          <a:lstStyle/>
          <a:p>
            <a:pPr marL="342900" indent="-342900">
              <a:buFont typeface="Arial" panose="020B0604020202020204" pitchFamily="34" charset="0"/>
              <a:buChar char="•"/>
            </a:pPr>
            <a:r>
              <a:rPr lang="en-US" sz="2000" dirty="0"/>
              <a:t>List the names of the boosters which have success in drone ship and have payload mass greater than 4000 but less than 6000:</a:t>
            </a:r>
            <a:endParaRPr lang="es-MX" dirty="0"/>
          </a:p>
        </p:txBody>
      </p:sp>
      <p:pic>
        <p:nvPicPr>
          <p:cNvPr id="22" name="Imagen 21">
            <a:extLst>
              <a:ext uri="{FF2B5EF4-FFF2-40B4-BE49-F238E27FC236}">
                <a16:creationId xmlns:a16="http://schemas.microsoft.com/office/drawing/2014/main" id="{AB2D84C8-EE55-01BB-2016-5F5F4320D1BD}"/>
              </a:ext>
            </a:extLst>
          </p:cNvPr>
          <p:cNvPicPr>
            <a:picLocks noChangeAspect="1"/>
          </p:cNvPicPr>
          <p:nvPr/>
        </p:nvPicPr>
        <p:blipFill>
          <a:blip r:embed="rId5"/>
          <a:stretch>
            <a:fillRect/>
          </a:stretch>
        </p:blipFill>
        <p:spPr>
          <a:xfrm>
            <a:off x="770011" y="4735275"/>
            <a:ext cx="10515602" cy="352034"/>
          </a:xfrm>
          <a:prstGeom prst="rect">
            <a:avLst/>
          </a:prstGeom>
        </p:spPr>
      </p:pic>
    </p:spTree>
    <p:extLst>
      <p:ext uri="{BB962C8B-B14F-4D97-AF65-F5344CB8AC3E}">
        <p14:creationId xmlns:p14="http://schemas.microsoft.com/office/powerpoint/2010/main" val="331828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5" name="CuadroTexto 4">
            <a:extLst>
              <a:ext uri="{FF2B5EF4-FFF2-40B4-BE49-F238E27FC236}">
                <a16:creationId xmlns:a16="http://schemas.microsoft.com/office/drawing/2014/main" id="{7776DF31-5432-A441-A23A-B580A958C224}"/>
              </a:ext>
            </a:extLst>
          </p:cNvPr>
          <p:cNvSpPr txBox="1"/>
          <p:nvPr/>
        </p:nvSpPr>
        <p:spPr>
          <a:xfrm>
            <a:off x="770011" y="1777833"/>
            <a:ext cx="10515602" cy="400110"/>
          </a:xfrm>
          <a:prstGeom prst="rect">
            <a:avLst/>
          </a:prstGeom>
          <a:noFill/>
        </p:spPr>
        <p:txBody>
          <a:bodyPr wrap="square">
            <a:spAutoFit/>
          </a:bodyPr>
          <a:lstStyle/>
          <a:p>
            <a:pPr marL="342900" indent="-342900">
              <a:buFont typeface="Arial" panose="020B0604020202020204" pitchFamily="34" charset="0"/>
              <a:buChar char="•"/>
            </a:pPr>
            <a:r>
              <a:rPr lang="en-US" sz="2000" dirty="0"/>
              <a:t>List the total number of successful and failure mission outcomes:</a:t>
            </a:r>
            <a:endParaRPr lang="es-MX" sz="2000" dirty="0"/>
          </a:p>
        </p:txBody>
      </p:sp>
      <p:pic>
        <p:nvPicPr>
          <p:cNvPr id="7" name="Imagen 6">
            <a:extLst>
              <a:ext uri="{FF2B5EF4-FFF2-40B4-BE49-F238E27FC236}">
                <a16:creationId xmlns:a16="http://schemas.microsoft.com/office/drawing/2014/main" id="{36FEF79E-72B9-0911-5C79-3A5FBDD8A7C1}"/>
              </a:ext>
            </a:extLst>
          </p:cNvPr>
          <p:cNvPicPr>
            <a:picLocks noChangeAspect="1"/>
          </p:cNvPicPr>
          <p:nvPr/>
        </p:nvPicPr>
        <p:blipFill>
          <a:blip r:embed="rId3"/>
          <a:stretch>
            <a:fillRect/>
          </a:stretch>
        </p:blipFill>
        <p:spPr>
          <a:xfrm>
            <a:off x="770011" y="2260391"/>
            <a:ext cx="9458128" cy="400109"/>
          </a:xfrm>
          <a:prstGeom prst="rect">
            <a:avLst/>
          </a:prstGeom>
        </p:spPr>
      </p:pic>
      <p:sp>
        <p:nvSpPr>
          <p:cNvPr id="10" name="CuadroTexto 9">
            <a:extLst>
              <a:ext uri="{FF2B5EF4-FFF2-40B4-BE49-F238E27FC236}">
                <a16:creationId xmlns:a16="http://schemas.microsoft.com/office/drawing/2014/main" id="{AC7B181E-5609-5DAA-E830-CD305F195AD1}"/>
              </a:ext>
            </a:extLst>
          </p:cNvPr>
          <p:cNvSpPr txBox="1"/>
          <p:nvPr/>
        </p:nvSpPr>
        <p:spPr>
          <a:xfrm>
            <a:off x="770011" y="3028890"/>
            <a:ext cx="10515602" cy="400110"/>
          </a:xfrm>
          <a:prstGeom prst="rect">
            <a:avLst/>
          </a:prstGeom>
          <a:noFill/>
        </p:spPr>
        <p:txBody>
          <a:bodyPr wrap="square">
            <a:spAutoFit/>
          </a:bodyPr>
          <a:lstStyle/>
          <a:p>
            <a:pPr marL="342900" indent="-342900">
              <a:buFont typeface="Arial" panose="020B0604020202020204" pitchFamily="34" charset="0"/>
              <a:buChar char="•"/>
            </a:pPr>
            <a:r>
              <a:rPr lang="en-US" sz="2000" dirty="0"/>
              <a:t>List the names of the booster_versions which have carried the maximum payload mass:</a:t>
            </a:r>
            <a:endParaRPr lang="es-MX" sz="2000" dirty="0"/>
          </a:p>
        </p:txBody>
      </p:sp>
      <p:pic>
        <p:nvPicPr>
          <p:cNvPr id="13" name="Imagen 12">
            <a:extLst>
              <a:ext uri="{FF2B5EF4-FFF2-40B4-BE49-F238E27FC236}">
                <a16:creationId xmlns:a16="http://schemas.microsoft.com/office/drawing/2014/main" id="{9DD10211-D833-2448-1151-00302C8A530C}"/>
              </a:ext>
            </a:extLst>
          </p:cNvPr>
          <p:cNvPicPr>
            <a:picLocks noChangeAspect="1"/>
          </p:cNvPicPr>
          <p:nvPr/>
        </p:nvPicPr>
        <p:blipFill>
          <a:blip r:embed="rId4"/>
          <a:stretch>
            <a:fillRect/>
          </a:stretch>
        </p:blipFill>
        <p:spPr>
          <a:xfrm>
            <a:off x="770011" y="3511447"/>
            <a:ext cx="10814745" cy="400110"/>
          </a:xfrm>
          <a:prstGeom prst="rect">
            <a:avLst/>
          </a:prstGeom>
        </p:spPr>
      </p:pic>
      <p:sp>
        <p:nvSpPr>
          <p:cNvPr id="15" name="CuadroTexto 14">
            <a:extLst>
              <a:ext uri="{FF2B5EF4-FFF2-40B4-BE49-F238E27FC236}">
                <a16:creationId xmlns:a16="http://schemas.microsoft.com/office/drawing/2014/main" id="{D2AB3908-9E97-25F6-533A-3F62243C1855}"/>
              </a:ext>
            </a:extLst>
          </p:cNvPr>
          <p:cNvSpPr txBox="1"/>
          <p:nvPr/>
        </p:nvSpPr>
        <p:spPr>
          <a:xfrm>
            <a:off x="770009" y="4279947"/>
            <a:ext cx="10515602" cy="707886"/>
          </a:xfrm>
          <a:prstGeom prst="rect">
            <a:avLst/>
          </a:prstGeom>
          <a:noFill/>
        </p:spPr>
        <p:txBody>
          <a:bodyPr wrap="square">
            <a:spAutoFit/>
          </a:bodyPr>
          <a:lstStyle/>
          <a:p>
            <a:pPr marL="342900" indent="-342900">
              <a:buFont typeface="Arial" panose="020B0604020202020204" pitchFamily="34" charset="0"/>
              <a:buChar char="•"/>
            </a:pPr>
            <a:r>
              <a:rPr lang="en-US" sz="2000" dirty="0"/>
              <a:t>List the records which will display the month names, failure landing_outcomes in drone ship, booster versions, launch_site for the months in year 2015:</a:t>
            </a:r>
            <a:endParaRPr lang="es-MX" sz="2000" dirty="0"/>
          </a:p>
        </p:txBody>
      </p:sp>
      <p:pic>
        <p:nvPicPr>
          <p:cNvPr id="19" name="Imagen 18">
            <a:extLst>
              <a:ext uri="{FF2B5EF4-FFF2-40B4-BE49-F238E27FC236}">
                <a16:creationId xmlns:a16="http://schemas.microsoft.com/office/drawing/2014/main" id="{6350BF6C-9D90-052E-3AA1-C662BBC7ABC0}"/>
              </a:ext>
            </a:extLst>
          </p:cNvPr>
          <p:cNvPicPr>
            <a:picLocks noChangeAspect="1"/>
          </p:cNvPicPr>
          <p:nvPr/>
        </p:nvPicPr>
        <p:blipFill>
          <a:blip r:embed="rId5"/>
          <a:stretch>
            <a:fillRect/>
          </a:stretch>
        </p:blipFill>
        <p:spPr>
          <a:xfrm>
            <a:off x="770011" y="5357901"/>
            <a:ext cx="10814745" cy="322484"/>
          </a:xfrm>
          <a:prstGeom prst="rect">
            <a:avLst/>
          </a:prstGeom>
        </p:spPr>
      </p:pic>
    </p:spTree>
    <p:extLst>
      <p:ext uri="{BB962C8B-B14F-4D97-AF65-F5344CB8AC3E}">
        <p14:creationId xmlns:p14="http://schemas.microsoft.com/office/powerpoint/2010/main" val="3951217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uadroTexto 5">
            <a:extLst>
              <a:ext uri="{FF2B5EF4-FFF2-40B4-BE49-F238E27FC236}">
                <a16:creationId xmlns:a16="http://schemas.microsoft.com/office/drawing/2014/main" id="{CD8F4868-0C33-E042-1192-92932C914201}"/>
              </a:ext>
            </a:extLst>
          </p:cNvPr>
          <p:cNvSpPr txBox="1"/>
          <p:nvPr/>
        </p:nvSpPr>
        <p:spPr>
          <a:xfrm>
            <a:off x="770010" y="1561380"/>
            <a:ext cx="10515599" cy="707886"/>
          </a:xfrm>
          <a:prstGeom prst="rect">
            <a:avLst/>
          </a:prstGeom>
          <a:noFill/>
        </p:spPr>
        <p:txBody>
          <a:bodyPr wrap="square">
            <a:spAutoFit/>
          </a:bodyPr>
          <a:lstStyle/>
          <a:p>
            <a:pPr marL="285750" indent="-285750">
              <a:buFont typeface="Arial" panose="020B0604020202020204" pitchFamily="34" charset="0"/>
              <a:buChar char="•"/>
            </a:pPr>
            <a:r>
              <a:rPr lang="en-US" sz="2000" dirty="0"/>
              <a:t>Rank the count of landing outcomes between the date 2010-06-04 and 2017-03-20, in descending order:</a:t>
            </a:r>
            <a:endParaRPr lang="es-MX" sz="2000" dirty="0"/>
          </a:p>
        </p:txBody>
      </p:sp>
      <p:pic>
        <p:nvPicPr>
          <p:cNvPr id="9" name="Imagen 8">
            <a:extLst>
              <a:ext uri="{FF2B5EF4-FFF2-40B4-BE49-F238E27FC236}">
                <a16:creationId xmlns:a16="http://schemas.microsoft.com/office/drawing/2014/main" id="{003CCA86-4458-1E7D-199A-C4DF05772725}"/>
              </a:ext>
            </a:extLst>
          </p:cNvPr>
          <p:cNvPicPr>
            <a:picLocks noChangeAspect="1"/>
          </p:cNvPicPr>
          <p:nvPr/>
        </p:nvPicPr>
        <p:blipFill>
          <a:blip r:embed="rId3"/>
          <a:stretch>
            <a:fillRect/>
          </a:stretch>
        </p:blipFill>
        <p:spPr>
          <a:xfrm>
            <a:off x="770010" y="2425887"/>
            <a:ext cx="7449912" cy="1349699"/>
          </a:xfrm>
          <a:prstGeom prst="rect">
            <a:avLst/>
          </a:prstGeom>
        </p:spPr>
      </p:pic>
      <p:sp>
        <p:nvSpPr>
          <p:cNvPr id="11" name="Text Placeholder 2">
            <a:extLst>
              <a:ext uri="{FF2B5EF4-FFF2-40B4-BE49-F238E27FC236}">
                <a16:creationId xmlns:a16="http://schemas.microsoft.com/office/drawing/2014/main" id="{782FCB83-1FF1-9339-6864-3D2D8F46C486}"/>
              </a:ext>
            </a:extLst>
          </p:cNvPr>
          <p:cNvSpPr txBox="1">
            <a:spLocks/>
          </p:cNvSpPr>
          <p:nvPr/>
        </p:nvSpPr>
        <p:spPr>
          <a:xfrm>
            <a:off x="770009" y="4248997"/>
            <a:ext cx="10515600" cy="5117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
        <p:nvSpPr>
          <p:cNvPr id="12" name="Text Placeholder 2">
            <a:extLst>
              <a:ext uri="{FF2B5EF4-FFF2-40B4-BE49-F238E27FC236}">
                <a16:creationId xmlns:a16="http://schemas.microsoft.com/office/drawing/2014/main" id="{F2E29457-817D-CB5B-B2C4-29F53686BA80}"/>
              </a:ext>
            </a:extLst>
          </p:cNvPr>
          <p:cNvSpPr txBox="1">
            <a:spLocks/>
          </p:cNvSpPr>
          <p:nvPr/>
        </p:nvSpPr>
        <p:spPr>
          <a:xfrm>
            <a:off x="770011" y="5224121"/>
            <a:ext cx="10515600" cy="7038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1800" i="1" u="sng" dirty="0">
                <a:solidFill>
                  <a:srgbClr val="0563C1"/>
                </a:solidFill>
                <a:effectLst/>
                <a:latin typeface="Arial" panose="020B0604020202020204" pitchFamily="34" charset="0"/>
                <a:ea typeface="Calibri" panose="020F0502020204030204" pitchFamily="34" charset="0"/>
              </a:rPr>
              <a:t>https://github.com/AldoGonzales/ADS_Capstone/blob/main/Week%202%20Assignment%20SQL%20Notebook%20for%20Peer%20Assignment.ipynb</a:t>
            </a:r>
          </a:p>
        </p:txBody>
      </p:sp>
      <p:sp>
        <p:nvSpPr>
          <p:cNvPr id="16" name="CuadroTexto 15">
            <a:extLst>
              <a:ext uri="{FF2B5EF4-FFF2-40B4-BE49-F238E27FC236}">
                <a16:creationId xmlns:a16="http://schemas.microsoft.com/office/drawing/2014/main" id="{8A89B391-AB6B-3BB9-EA5C-03FEE1A56A8A}"/>
              </a:ext>
            </a:extLst>
          </p:cNvPr>
          <p:cNvSpPr txBox="1"/>
          <p:nvPr/>
        </p:nvSpPr>
        <p:spPr>
          <a:xfrm>
            <a:off x="770009" y="4248997"/>
            <a:ext cx="6096000" cy="400110"/>
          </a:xfrm>
          <a:prstGeom prst="rect">
            <a:avLst/>
          </a:prstGeom>
          <a:noFill/>
        </p:spPr>
        <p:txBody>
          <a:bodyPr wrap="square">
            <a:spAutoFit/>
          </a:bodyPr>
          <a:lstStyle/>
          <a:p>
            <a:r>
              <a:rPr lang="en-US" sz="2000" dirty="0"/>
              <a:t>The link to enter SQL Notebook on GitHub is:</a:t>
            </a:r>
            <a:endParaRPr lang="es-MX" sz="2000" dirty="0"/>
          </a:p>
        </p:txBody>
      </p:sp>
    </p:spTree>
    <p:extLst>
      <p:ext uri="{BB962C8B-B14F-4D97-AF65-F5344CB8AC3E}">
        <p14:creationId xmlns:p14="http://schemas.microsoft.com/office/powerpoint/2010/main" val="954661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74856"/>
          </a:xfrm>
          <a:prstGeom prst="rect">
            <a:avLst/>
          </a:prstGeom>
        </p:spPr>
        <p:txBody>
          <a:bodyPr>
            <a:normAutofit/>
          </a:bodyPr>
          <a:lstStyle/>
          <a:p>
            <a:pPr marL="0" indent="0">
              <a:buNone/>
            </a:pPr>
            <a:r>
              <a:rPr lang="en-US" sz="2000" dirty="0"/>
              <a:t>The next table summarize the map objects used:</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Imagen 1">
            <a:extLst>
              <a:ext uri="{FF2B5EF4-FFF2-40B4-BE49-F238E27FC236}">
                <a16:creationId xmlns:a16="http://schemas.microsoft.com/office/drawing/2014/main" id="{55839FCB-DFA1-DF20-9801-A9671BEDD307}"/>
              </a:ext>
            </a:extLst>
          </p:cNvPr>
          <p:cNvPicPr>
            <a:picLocks noChangeAspect="1"/>
          </p:cNvPicPr>
          <p:nvPr/>
        </p:nvPicPr>
        <p:blipFill>
          <a:blip r:embed="rId3"/>
          <a:stretch>
            <a:fillRect/>
          </a:stretch>
        </p:blipFill>
        <p:spPr>
          <a:xfrm>
            <a:off x="2539285" y="2502960"/>
            <a:ext cx="6977052" cy="336956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150519"/>
          </a:xfrm>
          <a:prstGeom prst="rect">
            <a:avLst/>
          </a:prstGeom>
        </p:spPr>
        <p:txBody>
          <a:bodyPr>
            <a:normAutofit/>
          </a:bodyPr>
          <a:lstStyle/>
          <a:p>
            <a:pPr marL="0" indent="0">
              <a:buNone/>
            </a:pPr>
            <a:r>
              <a:rPr lang="en-US" sz="2000" dirty="0"/>
              <a:t>The following objects were used for:</a:t>
            </a:r>
          </a:p>
          <a:p>
            <a:r>
              <a:rPr lang="en-US" sz="2000" b="1" dirty="0"/>
              <a:t>Marker:</a:t>
            </a:r>
            <a:r>
              <a:rPr lang="en-US" sz="2000" dirty="0"/>
              <a:t> Is used for show important places on map.</a:t>
            </a:r>
          </a:p>
          <a:p>
            <a:r>
              <a:rPr lang="en-US" sz="2000" b="1" dirty="0"/>
              <a:t>Popup:</a:t>
            </a:r>
            <a:r>
              <a:rPr lang="en-US" sz="2000" dirty="0"/>
              <a:t> This object is used for unfold information when click.</a:t>
            </a:r>
          </a:p>
          <a:p>
            <a:r>
              <a:rPr lang="en-US" sz="2000" b="1" dirty="0"/>
              <a:t>Circle:</a:t>
            </a:r>
            <a:r>
              <a:rPr lang="en-US" sz="2000" dirty="0"/>
              <a:t> This object is used for show a circle around given coordinates.</a:t>
            </a:r>
          </a:p>
          <a:p>
            <a:r>
              <a:rPr lang="en-US" sz="2000" b="1" dirty="0"/>
              <a:t>MakerCluster:</a:t>
            </a:r>
            <a:r>
              <a:rPr lang="en-US" sz="2000" dirty="0"/>
              <a:t> Is used for clustering sites with numerical values showing the total sum when map is zoom out.</a:t>
            </a:r>
          </a:p>
          <a:p>
            <a:r>
              <a:rPr lang="en-US" sz="2000" b="1" dirty="0"/>
              <a:t>Mouse Position: </a:t>
            </a:r>
            <a:r>
              <a:rPr lang="en-US" sz="2000" dirty="0"/>
              <a:t>This object is used for showing latitude and longitude information on map.</a:t>
            </a:r>
          </a:p>
          <a:p>
            <a:r>
              <a:rPr lang="en-US" sz="2000" b="1" dirty="0"/>
              <a:t>PolyLine:</a:t>
            </a:r>
            <a:r>
              <a:rPr lang="en-US" sz="2000" dirty="0"/>
              <a:t> Is used for draw a line on map. In this case was used for show distance between two points on map.</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5752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150519"/>
          </a:xfrm>
          <a:prstGeom prst="rect">
            <a:avLst/>
          </a:prstGeom>
        </p:spPr>
        <p:txBody>
          <a:bodyPr>
            <a:normAutofit/>
          </a:bodyPr>
          <a:lstStyle/>
          <a:p>
            <a:pPr marL="0" indent="0">
              <a:buNone/>
            </a:pPr>
            <a:r>
              <a:rPr lang="en-US" sz="2000" dirty="0"/>
              <a:t>The link to enter to Launch Sites Locations Analysis with Folium on GitHub is:</a:t>
            </a:r>
            <a:endParaRPr lang="es-MX" sz="2000" dirty="0"/>
          </a:p>
          <a:p>
            <a:pPr marL="0" indent="0">
              <a:buNone/>
            </a:pPr>
            <a:endParaRPr lang="en-US" sz="2000" dirty="0"/>
          </a:p>
          <a:p>
            <a:pPr marL="0" indent="0">
              <a:buNone/>
            </a:pPr>
            <a:r>
              <a:rPr lang="en-US" sz="1800" i="1" dirty="0">
                <a:solidFill>
                  <a:srgbClr val="4472C4"/>
                </a:solidFill>
                <a:effectLst/>
                <a:latin typeface="Arial" panose="020B0604020202020204" pitchFamily="34" charset="0"/>
                <a:ea typeface="Calibri" panose="020F0502020204030204" pitchFamily="34" charset="0"/>
                <a:hlinkClick r:id="rId3"/>
              </a:rPr>
              <a:t>https://github.com/AldoGonzales/ADS_Capstone/blob/main/Week%203%20Launch%20Sites%20Locations%20Analysis%20with%20Folium.ipynb</a:t>
            </a:r>
            <a:endParaRPr lang="en-US" sz="1800" i="1" dirty="0">
              <a:solidFill>
                <a:srgbClr val="4472C4"/>
              </a:solidFill>
              <a:effectLst/>
              <a:latin typeface="Arial" panose="020B0604020202020204" pitchFamily="34" charset="0"/>
              <a:ea typeface="Calibri" panose="020F0502020204030204" pitchFamily="34" charset="0"/>
            </a:endParaRPr>
          </a:p>
          <a:p>
            <a:pPr marL="0" indent="0">
              <a:buNone/>
            </a:pP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871191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endParaRPr lang="en-US" sz="2000" dirty="0"/>
          </a:p>
          <a:p>
            <a:pPr marL="0" indent="0">
              <a:buNone/>
            </a:pPr>
            <a:r>
              <a:rPr lang="en-US" sz="2000" dirty="0"/>
              <a:t>The plots/graphs and interactions used:</a:t>
            </a:r>
          </a:p>
          <a:p>
            <a:pPr marL="0" indent="0">
              <a:buNone/>
            </a:pPr>
            <a:endParaRPr lang="en-US" sz="2000" dirty="0"/>
          </a:p>
          <a:p>
            <a:r>
              <a:rPr lang="en-US" sz="2000" dirty="0"/>
              <a:t>Un Dropdown list  for choosing one launch site or all sites from a list so can show a Pie chart graph with this selected site.</a:t>
            </a:r>
          </a:p>
          <a:p>
            <a:r>
              <a:rPr lang="en-US" sz="2000" dirty="0"/>
              <a:t>A Pie chart showing percentage of successful launches on each site. Or the success rate in launching each site if "All Sites" is selected.</a:t>
            </a:r>
          </a:p>
          <a:p>
            <a:r>
              <a:rPr lang="en-US" sz="2000" dirty="0"/>
              <a:t>A Slider to select a range for the Payload between zero and 10K kilograms. It can choose a minimum and a maximum value.</a:t>
            </a:r>
          </a:p>
          <a:p>
            <a:r>
              <a:rPr lang="en-US" sz="2000" dirty="0"/>
              <a:t>A Scatter chart showing the relationship between payload mass and launch success. The chart also show the Booster version category using colors.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endParaRPr lang="en-US" sz="2000" dirty="0"/>
          </a:p>
          <a:p>
            <a:pPr marL="0" indent="0">
              <a:buNone/>
            </a:pPr>
            <a:r>
              <a:rPr lang="en-US" sz="2000" dirty="0"/>
              <a:t>The link to enter to Plotly Dash lab on GitHub is:</a:t>
            </a:r>
          </a:p>
          <a:p>
            <a:pPr marL="0" indent="0">
              <a:buNone/>
            </a:pPr>
            <a:endParaRPr lang="en-US" sz="2000" dirty="0"/>
          </a:p>
          <a:p>
            <a:pPr marL="0" indent="0">
              <a:buNone/>
            </a:pPr>
            <a:r>
              <a:rPr lang="en-US" sz="1800" u="sng" dirty="0">
                <a:solidFill>
                  <a:srgbClr val="0563C1"/>
                </a:solidFill>
                <a:effectLst/>
                <a:latin typeface="Arial" panose="020B0604020202020204" pitchFamily="34" charset="0"/>
                <a:ea typeface="Calibri" panose="020F0502020204030204" pitchFamily="34" charset="0"/>
                <a:hlinkClick r:id="rId3"/>
              </a:rPr>
              <a:t>https://github.com/AldoGonzales/ADS_Capstone/blob/main/Week%203%20Build%20an%20Interactive%20Dashboard%20with%20Ploty%20Dash.py</a:t>
            </a:r>
            <a:endParaRPr lang="en-US" sz="2000" u="sng" dirty="0">
              <a:solidFill>
                <a:srgbClr val="0563C1"/>
              </a:solidFill>
              <a:effectLst/>
              <a:latin typeface="Arial" panose="020B0604020202020204" pitchFamily="34" charset="0"/>
              <a:ea typeface="Calibri" panose="020F0502020204030204" pitchFamily="34" charset="0"/>
            </a:endParaRPr>
          </a:p>
          <a:p>
            <a:pPr marL="0" indent="0">
              <a:buNone/>
            </a:pP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2173368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a:bodyPr>
          <a:lstStyle/>
          <a:p>
            <a:r>
              <a:rPr lang="en-US" sz="1800" dirty="0"/>
              <a:t>'data' Dataframe was created from CSV file: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n 1">
            <a:extLst>
              <a:ext uri="{FF2B5EF4-FFF2-40B4-BE49-F238E27FC236}">
                <a16:creationId xmlns:a16="http://schemas.microsoft.com/office/drawing/2014/main" id="{89A10FC8-2A5F-BEEF-93C8-021631FCD13A}"/>
              </a:ext>
            </a:extLst>
          </p:cNvPr>
          <p:cNvPicPr>
            <a:picLocks noChangeAspect="1"/>
          </p:cNvPicPr>
          <p:nvPr/>
        </p:nvPicPr>
        <p:blipFill>
          <a:blip r:embed="rId3"/>
          <a:stretch>
            <a:fillRect/>
          </a:stretch>
        </p:blipFill>
        <p:spPr>
          <a:xfrm>
            <a:off x="770009" y="2327183"/>
            <a:ext cx="10515599" cy="301718"/>
          </a:xfrm>
          <a:prstGeom prst="rect">
            <a:avLst/>
          </a:prstGeom>
        </p:spPr>
      </p:pic>
      <p:sp>
        <p:nvSpPr>
          <p:cNvPr id="6" name="Content Placeholder 4">
            <a:extLst>
              <a:ext uri="{FF2B5EF4-FFF2-40B4-BE49-F238E27FC236}">
                <a16:creationId xmlns:a16="http://schemas.microsoft.com/office/drawing/2014/main" id="{64495099-BFA2-8F0E-675E-24566EAF9050}"/>
              </a:ext>
            </a:extLst>
          </p:cNvPr>
          <p:cNvSpPr txBox="1">
            <a:spLocks/>
          </p:cNvSpPr>
          <p:nvPr/>
        </p:nvSpPr>
        <p:spPr>
          <a:xfrm>
            <a:off x="770009" y="2843263"/>
            <a:ext cx="9745589" cy="5857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‘X' Dataframe was created from CSV file. This is the independent variables array that need to be transformed for standardize values:</a:t>
            </a:r>
          </a:p>
        </p:txBody>
      </p:sp>
      <p:pic>
        <p:nvPicPr>
          <p:cNvPr id="7" name="Imagen 6">
            <a:extLst>
              <a:ext uri="{FF2B5EF4-FFF2-40B4-BE49-F238E27FC236}">
                <a16:creationId xmlns:a16="http://schemas.microsoft.com/office/drawing/2014/main" id="{3A655346-E5C0-B50B-4B17-D6937183D140}"/>
              </a:ext>
            </a:extLst>
          </p:cNvPr>
          <p:cNvPicPr>
            <a:picLocks noChangeAspect="1"/>
          </p:cNvPicPr>
          <p:nvPr/>
        </p:nvPicPr>
        <p:blipFill>
          <a:blip r:embed="rId4"/>
          <a:stretch>
            <a:fillRect/>
          </a:stretch>
        </p:blipFill>
        <p:spPr>
          <a:xfrm>
            <a:off x="770014" y="3643363"/>
            <a:ext cx="10515597" cy="347470"/>
          </a:xfrm>
          <a:prstGeom prst="rect">
            <a:avLst/>
          </a:prstGeom>
        </p:spPr>
      </p:pic>
      <p:pic>
        <p:nvPicPr>
          <p:cNvPr id="8" name="Imagen 7">
            <a:extLst>
              <a:ext uri="{FF2B5EF4-FFF2-40B4-BE49-F238E27FC236}">
                <a16:creationId xmlns:a16="http://schemas.microsoft.com/office/drawing/2014/main" id="{D4BF268D-58D1-75C8-08B2-CAD27F22D119}"/>
              </a:ext>
            </a:extLst>
          </p:cNvPr>
          <p:cNvPicPr>
            <a:picLocks noChangeAspect="1"/>
          </p:cNvPicPr>
          <p:nvPr/>
        </p:nvPicPr>
        <p:blipFill>
          <a:blip r:embed="rId5"/>
          <a:stretch>
            <a:fillRect/>
          </a:stretch>
        </p:blipFill>
        <p:spPr>
          <a:xfrm>
            <a:off x="770013" y="4024095"/>
            <a:ext cx="9003251" cy="704041"/>
          </a:xfrm>
          <a:prstGeom prst="rect">
            <a:avLst/>
          </a:prstGeom>
        </p:spPr>
      </p:pic>
      <p:sp>
        <p:nvSpPr>
          <p:cNvPr id="9" name="Content Placeholder 4">
            <a:extLst>
              <a:ext uri="{FF2B5EF4-FFF2-40B4-BE49-F238E27FC236}">
                <a16:creationId xmlns:a16="http://schemas.microsoft.com/office/drawing/2014/main" id="{79AD4821-CD49-376E-880A-4276B1232898}"/>
              </a:ext>
            </a:extLst>
          </p:cNvPr>
          <p:cNvSpPr txBox="1">
            <a:spLocks/>
          </p:cNvSpPr>
          <p:nvPr/>
        </p:nvSpPr>
        <p:spPr>
          <a:xfrm>
            <a:off x="770014" y="5005295"/>
            <a:ext cx="9745589"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'data' Dataframe was created from CSV file:</a:t>
            </a:r>
          </a:p>
        </p:txBody>
      </p:sp>
      <p:pic>
        <p:nvPicPr>
          <p:cNvPr id="10" name="Imagen 9">
            <a:extLst>
              <a:ext uri="{FF2B5EF4-FFF2-40B4-BE49-F238E27FC236}">
                <a16:creationId xmlns:a16="http://schemas.microsoft.com/office/drawing/2014/main" id="{E264BA73-E36B-27B6-6946-D5DE76D7E909}"/>
              </a:ext>
            </a:extLst>
          </p:cNvPr>
          <p:cNvPicPr>
            <a:picLocks noChangeAspect="1"/>
          </p:cNvPicPr>
          <p:nvPr/>
        </p:nvPicPr>
        <p:blipFill>
          <a:blip r:embed="rId6"/>
          <a:stretch>
            <a:fillRect/>
          </a:stretch>
        </p:blipFill>
        <p:spPr>
          <a:xfrm>
            <a:off x="770014" y="5406933"/>
            <a:ext cx="10574382" cy="4016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69BE30-2054-62FE-FCE2-7FFA26C8944B}"/>
              </a:ext>
            </a:extLst>
          </p:cNvPr>
          <p:cNvSpPr txBox="1">
            <a:spLocks/>
          </p:cNvSpPr>
          <p:nvPr/>
        </p:nvSpPr>
        <p:spPr>
          <a:xfrm>
            <a:off x="770011" y="1510018"/>
            <a:ext cx="10687961"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methodologies:</a:t>
            </a:r>
          </a:p>
        </p:txBody>
      </p:sp>
      <p:sp>
        <p:nvSpPr>
          <p:cNvPr id="5" name="CuadroTexto 4">
            <a:extLst>
              <a:ext uri="{FF2B5EF4-FFF2-40B4-BE49-F238E27FC236}">
                <a16:creationId xmlns:a16="http://schemas.microsoft.com/office/drawing/2014/main" id="{0CA3A059-8B63-9ACF-7E07-CB1F669E1115}"/>
              </a:ext>
            </a:extLst>
          </p:cNvPr>
          <p:cNvSpPr txBox="1"/>
          <p:nvPr/>
        </p:nvSpPr>
        <p:spPr>
          <a:xfrm>
            <a:off x="1052052" y="2117838"/>
            <a:ext cx="10378440" cy="4199611"/>
          </a:xfrm>
          <a:prstGeom prst="rect">
            <a:avLst/>
          </a:prstGeom>
          <a:noFill/>
        </p:spPr>
        <p:txBody>
          <a:bodyPr wrap="square">
            <a:spAutoFit/>
          </a:bodyPr>
          <a:lstStyle/>
          <a:p>
            <a:pPr>
              <a:lnSpc>
                <a:spcPct val="150000"/>
              </a:lnSpc>
            </a:pPr>
            <a:r>
              <a:rPr lang="en-US" sz="2000" dirty="0"/>
              <a:t>For EDA with Data Visualization we used:</a:t>
            </a:r>
          </a:p>
          <a:p>
            <a:pPr marL="342900" indent="-342900">
              <a:lnSpc>
                <a:spcPct val="150000"/>
              </a:lnSpc>
              <a:buFont typeface="Arial" panose="020B0604020202020204" pitchFamily="34" charset="0"/>
              <a:buChar char="•"/>
            </a:pPr>
            <a:r>
              <a:rPr lang="en-US" sz="2000" dirty="0"/>
              <a:t>Scatter plot, Bar chart and Line chart.</a:t>
            </a:r>
          </a:p>
          <a:p>
            <a:pPr>
              <a:lnSpc>
                <a:spcPct val="150000"/>
              </a:lnSpc>
            </a:pPr>
            <a:endParaRPr lang="en-US" sz="2000" dirty="0"/>
          </a:p>
          <a:p>
            <a:pPr>
              <a:lnSpc>
                <a:spcPct val="150000"/>
              </a:lnSpc>
            </a:pPr>
            <a:r>
              <a:rPr lang="en-US" sz="2000" dirty="0"/>
              <a:t>For EDA with SQL:</a:t>
            </a:r>
          </a:p>
          <a:p>
            <a:pPr marL="342900" indent="-342900">
              <a:lnSpc>
                <a:spcPct val="150000"/>
              </a:lnSpc>
              <a:buFont typeface="Arial" panose="020B0604020202020204" pitchFamily="34" charset="0"/>
              <a:buChar char="•"/>
            </a:pPr>
            <a:r>
              <a:rPr lang="en-US" sz="2000" dirty="0"/>
              <a:t>Next commands were used: SELECT, FROM, WHERE, DISTINCT, AS, AND, BETWEEN, GROUP BY, ORDER BY, DESC, SUM(), AVG(), MIN(), COUNT(), MAX(), SUBSTR().</a:t>
            </a:r>
          </a:p>
          <a:p>
            <a:pPr>
              <a:lnSpc>
                <a:spcPct val="150000"/>
              </a:lnSpc>
            </a:pPr>
            <a:endParaRPr lang="en-US" sz="2000" dirty="0"/>
          </a:p>
          <a:p>
            <a:pPr>
              <a:lnSpc>
                <a:spcPct val="150000"/>
              </a:lnSpc>
            </a:pPr>
            <a:r>
              <a:rPr lang="en-US" sz="2000" dirty="0"/>
              <a:t>For Interactive Map with Folium following objects were used:</a:t>
            </a:r>
          </a:p>
          <a:p>
            <a:pPr marL="342900" indent="-342900">
              <a:lnSpc>
                <a:spcPct val="150000"/>
              </a:lnSpc>
              <a:buFont typeface="Arial" panose="020B0604020202020204" pitchFamily="34" charset="0"/>
              <a:buChar char="•"/>
            </a:pPr>
            <a:r>
              <a:rPr lang="en-US" sz="2000" dirty="0"/>
              <a:t> Circle, Marker, Popup, </a:t>
            </a:r>
            <a:r>
              <a:rPr lang="en-US" sz="2000" dirty="0" err="1"/>
              <a:t>MarkerCluster</a:t>
            </a:r>
            <a:r>
              <a:rPr lang="en-US" sz="2000" dirty="0"/>
              <a:t>, Mouse Position, </a:t>
            </a:r>
            <a:r>
              <a:rPr lang="en-US" sz="2000" dirty="0" err="1"/>
              <a:t>PolyLine</a:t>
            </a:r>
            <a:endParaRPr lang="en-US" sz="2000" dirty="0"/>
          </a:p>
        </p:txBody>
      </p:sp>
    </p:spTree>
    <p:extLst>
      <p:ext uri="{BB962C8B-B14F-4D97-AF65-F5344CB8AC3E}">
        <p14:creationId xmlns:p14="http://schemas.microsoft.com/office/powerpoint/2010/main" val="1295476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3"/>
            <a:ext cx="9745589" cy="3985241"/>
          </a:xfrm>
          <a:prstGeom prst="rect">
            <a:avLst/>
          </a:prstGeom>
        </p:spPr>
        <p:txBody>
          <a:bodyPr>
            <a:normAutofit/>
          </a:bodyPr>
          <a:lstStyle/>
          <a:p>
            <a:pPr marL="0" indent="0">
              <a:buNone/>
            </a:pPr>
            <a:r>
              <a:rPr lang="en-US" sz="1800" dirty="0"/>
              <a:t>We are going to test four classification models:</a:t>
            </a:r>
          </a:p>
          <a:p>
            <a:pPr marL="0" indent="0">
              <a:buNone/>
            </a:pPr>
            <a:endParaRPr lang="en-US" sz="1800" dirty="0"/>
          </a:p>
          <a:p>
            <a:pPr lvl="2"/>
            <a:r>
              <a:rPr lang="en-US" sz="1800" dirty="0"/>
              <a:t>Logistic regression</a:t>
            </a:r>
          </a:p>
          <a:p>
            <a:pPr lvl="2"/>
            <a:r>
              <a:rPr lang="en-US" sz="1800" dirty="0"/>
              <a:t>Support vector machine</a:t>
            </a:r>
          </a:p>
          <a:p>
            <a:pPr lvl="2"/>
            <a:r>
              <a:rPr lang="en-US" sz="1800" dirty="0"/>
              <a:t>Decision tree classifier</a:t>
            </a:r>
          </a:p>
          <a:p>
            <a:pPr lvl="2"/>
            <a:r>
              <a:rPr lang="en-US" sz="1800" dirty="0"/>
              <a:t>K nearest neighbors</a:t>
            </a:r>
          </a:p>
          <a:p>
            <a:pPr marL="0" indent="0">
              <a:buNone/>
            </a:pPr>
            <a:endParaRPr lang="en-US" sz="1800" dirty="0"/>
          </a:p>
          <a:p>
            <a:pPr marL="0" indent="0">
              <a:buNone/>
            </a:pPr>
            <a:r>
              <a:rPr lang="en-US" sz="1800" dirty="0"/>
              <a:t>Each classification model will be tested with different parameters to choose the best parameters using the GridSearchCV() object.</a:t>
            </a:r>
          </a:p>
          <a:p>
            <a:pPr marL="0" indent="0">
              <a:buNone/>
            </a:pPr>
            <a:r>
              <a:rPr lang="en-US" sz="1800" dirty="0"/>
              <a:t>Once the best parameters for each model have been chosen, they will be tested on the training data.</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546901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3"/>
            <a:ext cx="9745589" cy="317809"/>
          </a:xfrm>
          <a:prstGeom prst="rect">
            <a:avLst/>
          </a:prstGeom>
        </p:spPr>
        <p:txBody>
          <a:bodyPr>
            <a:normAutofit lnSpcReduction="10000"/>
          </a:bodyPr>
          <a:lstStyle/>
          <a:p>
            <a:r>
              <a:rPr lang="en-US" sz="1800" dirty="0"/>
              <a:t>Logistic regression: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n 1">
            <a:extLst>
              <a:ext uri="{FF2B5EF4-FFF2-40B4-BE49-F238E27FC236}">
                <a16:creationId xmlns:a16="http://schemas.microsoft.com/office/drawing/2014/main" id="{97C936EA-517B-2A15-E960-44089F33F135}"/>
              </a:ext>
            </a:extLst>
          </p:cNvPr>
          <p:cNvPicPr>
            <a:picLocks noChangeAspect="1"/>
          </p:cNvPicPr>
          <p:nvPr/>
        </p:nvPicPr>
        <p:blipFill>
          <a:blip r:embed="rId3"/>
          <a:stretch>
            <a:fillRect/>
          </a:stretch>
        </p:blipFill>
        <p:spPr>
          <a:xfrm>
            <a:off x="849425" y="2143897"/>
            <a:ext cx="8366096" cy="913935"/>
          </a:xfrm>
          <a:prstGeom prst="rect">
            <a:avLst/>
          </a:prstGeom>
        </p:spPr>
      </p:pic>
      <p:sp>
        <p:nvSpPr>
          <p:cNvPr id="6" name="Content Placeholder 4">
            <a:extLst>
              <a:ext uri="{FF2B5EF4-FFF2-40B4-BE49-F238E27FC236}">
                <a16:creationId xmlns:a16="http://schemas.microsoft.com/office/drawing/2014/main" id="{6FA4925C-7A32-0ECC-CE1C-BB443A40A635}"/>
              </a:ext>
            </a:extLst>
          </p:cNvPr>
          <p:cNvSpPr txBox="1">
            <a:spLocks/>
          </p:cNvSpPr>
          <p:nvPr/>
        </p:nvSpPr>
        <p:spPr>
          <a:xfrm>
            <a:off x="770009" y="3554360"/>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Support vector machine:</a:t>
            </a:r>
          </a:p>
        </p:txBody>
      </p:sp>
      <p:pic>
        <p:nvPicPr>
          <p:cNvPr id="7" name="Imagen 6">
            <a:extLst>
              <a:ext uri="{FF2B5EF4-FFF2-40B4-BE49-F238E27FC236}">
                <a16:creationId xmlns:a16="http://schemas.microsoft.com/office/drawing/2014/main" id="{38AA1FA0-541B-DB6D-A856-4AE574788867}"/>
              </a:ext>
            </a:extLst>
          </p:cNvPr>
          <p:cNvPicPr>
            <a:picLocks noChangeAspect="1"/>
          </p:cNvPicPr>
          <p:nvPr/>
        </p:nvPicPr>
        <p:blipFill>
          <a:blip r:embed="rId4"/>
          <a:stretch>
            <a:fillRect/>
          </a:stretch>
        </p:blipFill>
        <p:spPr>
          <a:xfrm>
            <a:off x="849424" y="3872169"/>
            <a:ext cx="9915233" cy="915270"/>
          </a:xfrm>
          <a:prstGeom prst="rect">
            <a:avLst/>
          </a:prstGeom>
        </p:spPr>
      </p:pic>
      <p:pic>
        <p:nvPicPr>
          <p:cNvPr id="8" name="Imagen 7">
            <a:extLst>
              <a:ext uri="{FF2B5EF4-FFF2-40B4-BE49-F238E27FC236}">
                <a16:creationId xmlns:a16="http://schemas.microsoft.com/office/drawing/2014/main" id="{DF5F36AF-F555-BE29-67FC-B529F161267D}"/>
              </a:ext>
            </a:extLst>
          </p:cNvPr>
          <p:cNvPicPr>
            <a:picLocks noChangeAspect="1"/>
          </p:cNvPicPr>
          <p:nvPr/>
        </p:nvPicPr>
        <p:blipFill>
          <a:blip r:embed="rId5"/>
          <a:stretch>
            <a:fillRect/>
          </a:stretch>
        </p:blipFill>
        <p:spPr>
          <a:xfrm>
            <a:off x="849425" y="4803441"/>
            <a:ext cx="10515600" cy="484727"/>
          </a:xfrm>
          <a:prstGeom prst="rect">
            <a:avLst/>
          </a:prstGeom>
        </p:spPr>
      </p:pic>
    </p:spTree>
    <p:extLst>
      <p:ext uri="{BB962C8B-B14F-4D97-AF65-F5344CB8AC3E}">
        <p14:creationId xmlns:p14="http://schemas.microsoft.com/office/powerpoint/2010/main" val="2408350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805"/>
            <a:ext cx="9745589" cy="317809"/>
          </a:xfrm>
          <a:prstGeom prst="rect">
            <a:avLst/>
          </a:prstGeom>
        </p:spPr>
        <p:txBody>
          <a:bodyPr>
            <a:normAutofit lnSpcReduction="10000"/>
          </a:bodyPr>
          <a:lstStyle/>
          <a:p>
            <a:r>
              <a:rPr lang="en-US" sz="1800" dirty="0"/>
              <a:t>Decision tree classifier:</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6FA4925C-7A32-0ECC-CE1C-BB443A40A635}"/>
              </a:ext>
            </a:extLst>
          </p:cNvPr>
          <p:cNvSpPr txBox="1">
            <a:spLocks/>
          </p:cNvSpPr>
          <p:nvPr/>
        </p:nvSpPr>
        <p:spPr>
          <a:xfrm>
            <a:off x="770009" y="4214225"/>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K nearest neighbors:</a:t>
            </a:r>
          </a:p>
        </p:txBody>
      </p:sp>
      <p:pic>
        <p:nvPicPr>
          <p:cNvPr id="9" name="Imagen 8">
            <a:extLst>
              <a:ext uri="{FF2B5EF4-FFF2-40B4-BE49-F238E27FC236}">
                <a16:creationId xmlns:a16="http://schemas.microsoft.com/office/drawing/2014/main" id="{CEF968B4-7DEE-B77D-66F4-66A08BE6CCF9}"/>
              </a:ext>
            </a:extLst>
          </p:cNvPr>
          <p:cNvPicPr>
            <a:picLocks noChangeAspect="1"/>
          </p:cNvPicPr>
          <p:nvPr/>
        </p:nvPicPr>
        <p:blipFill>
          <a:blip r:embed="rId3"/>
          <a:stretch>
            <a:fillRect/>
          </a:stretch>
        </p:blipFill>
        <p:spPr>
          <a:xfrm>
            <a:off x="770008" y="1771640"/>
            <a:ext cx="8820692" cy="1717670"/>
          </a:xfrm>
          <a:prstGeom prst="rect">
            <a:avLst/>
          </a:prstGeom>
        </p:spPr>
      </p:pic>
      <p:pic>
        <p:nvPicPr>
          <p:cNvPr id="10" name="Imagen 9">
            <a:extLst>
              <a:ext uri="{FF2B5EF4-FFF2-40B4-BE49-F238E27FC236}">
                <a16:creationId xmlns:a16="http://schemas.microsoft.com/office/drawing/2014/main" id="{7E95A32F-9A0B-3D44-A415-AC4AD4F203BA}"/>
              </a:ext>
            </a:extLst>
          </p:cNvPr>
          <p:cNvPicPr>
            <a:picLocks noChangeAspect="1"/>
          </p:cNvPicPr>
          <p:nvPr/>
        </p:nvPicPr>
        <p:blipFill>
          <a:blip r:embed="rId4"/>
          <a:stretch>
            <a:fillRect/>
          </a:stretch>
        </p:blipFill>
        <p:spPr>
          <a:xfrm>
            <a:off x="770010" y="3486852"/>
            <a:ext cx="8820689" cy="428380"/>
          </a:xfrm>
          <a:prstGeom prst="rect">
            <a:avLst/>
          </a:prstGeom>
        </p:spPr>
      </p:pic>
      <p:pic>
        <p:nvPicPr>
          <p:cNvPr id="11" name="Imagen 10">
            <a:extLst>
              <a:ext uri="{FF2B5EF4-FFF2-40B4-BE49-F238E27FC236}">
                <a16:creationId xmlns:a16="http://schemas.microsoft.com/office/drawing/2014/main" id="{36222A26-37EF-1D70-EB35-3234D13B8D65}"/>
              </a:ext>
            </a:extLst>
          </p:cNvPr>
          <p:cNvPicPr>
            <a:picLocks noChangeAspect="1"/>
          </p:cNvPicPr>
          <p:nvPr/>
        </p:nvPicPr>
        <p:blipFill>
          <a:blip r:embed="rId5"/>
          <a:stretch>
            <a:fillRect/>
          </a:stretch>
        </p:blipFill>
        <p:spPr>
          <a:xfrm>
            <a:off x="770010" y="4532034"/>
            <a:ext cx="9607303" cy="1057436"/>
          </a:xfrm>
          <a:prstGeom prst="rect">
            <a:avLst/>
          </a:prstGeom>
        </p:spPr>
      </p:pic>
      <p:pic>
        <p:nvPicPr>
          <p:cNvPr id="12" name="Imagen 11">
            <a:extLst>
              <a:ext uri="{FF2B5EF4-FFF2-40B4-BE49-F238E27FC236}">
                <a16:creationId xmlns:a16="http://schemas.microsoft.com/office/drawing/2014/main" id="{BC827881-23BD-1147-AFDA-8278C16A97DF}"/>
              </a:ext>
            </a:extLst>
          </p:cNvPr>
          <p:cNvPicPr>
            <a:picLocks noChangeAspect="1"/>
          </p:cNvPicPr>
          <p:nvPr/>
        </p:nvPicPr>
        <p:blipFill>
          <a:blip r:embed="rId6"/>
          <a:stretch>
            <a:fillRect/>
          </a:stretch>
        </p:blipFill>
        <p:spPr>
          <a:xfrm>
            <a:off x="770007" y="5567346"/>
            <a:ext cx="9607303" cy="508383"/>
          </a:xfrm>
          <a:prstGeom prst="rect">
            <a:avLst/>
          </a:prstGeom>
        </p:spPr>
      </p:pic>
    </p:spTree>
    <p:extLst>
      <p:ext uri="{BB962C8B-B14F-4D97-AF65-F5344CB8AC3E}">
        <p14:creationId xmlns:p14="http://schemas.microsoft.com/office/powerpoint/2010/main" val="773744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85543AE-7056-6CDA-21DE-2902F8862EF2}"/>
              </a:ext>
            </a:extLst>
          </p:cNvPr>
          <p:cNvSpPr txBox="1">
            <a:spLocks/>
          </p:cNvSpPr>
          <p:nvPr/>
        </p:nvSpPr>
        <p:spPr>
          <a:xfrm>
            <a:off x="770011" y="1463865"/>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Finally, the accuracy will be calculated with the Test data for each model:</a:t>
            </a:r>
          </a:p>
        </p:txBody>
      </p:sp>
      <p:sp>
        <p:nvSpPr>
          <p:cNvPr id="13" name="Content Placeholder 4">
            <a:extLst>
              <a:ext uri="{FF2B5EF4-FFF2-40B4-BE49-F238E27FC236}">
                <a16:creationId xmlns:a16="http://schemas.microsoft.com/office/drawing/2014/main" id="{0A8860DC-F9F2-C2A9-5891-BA4CC195A4F9}"/>
              </a:ext>
            </a:extLst>
          </p:cNvPr>
          <p:cNvSpPr txBox="1">
            <a:spLocks/>
          </p:cNvSpPr>
          <p:nvPr/>
        </p:nvSpPr>
        <p:spPr>
          <a:xfrm>
            <a:off x="770010" y="1825623"/>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Logistic regression:</a:t>
            </a:r>
          </a:p>
        </p:txBody>
      </p:sp>
      <p:pic>
        <p:nvPicPr>
          <p:cNvPr id="15" name="Imagen 14">
            <a:extLst>
              <a:ext uri="{FF2B5EF4-FFF2-40B4-BE49-F238E27FC236}">
                <a16:creationId xmlns:a16="http://schemas.microsoft.com/office/drawing/2014/main" id="{2E79B94F-8B60-F954-7680-6149CCAB28AE}"/>
              </a:ext>
            </a:extLst>
          </p:cNvPr>
          <p:cNvPicPr>
            <a:picLocks noChangeAspect="1"/>
          </p:cNvPicPr>
          <p:nvPr/>
        </p:nvPicPr>
        <p:blipFill>
          <a:blip r:embed="rId3"/>
          <a:stretch>
            <a:fillRect/>
          </a:stretch>
        </p:blipFill>
        <p:spPr>
          <a:xfrm>
            <a:off x="770010" y="2143432"/>
            <a:ext cx="5839640" cy="1114581"/>
          </a:xfrm>
          <a:prstGeom prst="rect">
            <a:avLst/>
          </a:prstGeom>
        </p:spPr>
      </p:pic>
      <p:sp>
        <p:nvSpPr>
          <p:cNvPr id="16" name="Content Placeholder 4">
            <a:extLst>
              <a:ext uri="{FF2B5EF4-FFF2-40B4-BE49-F238E27FC236}">
                <a16:creationId xmlns:a16="http://schemas.microsoft.com/office/drawing/2014/main" id="{5DA38F71-CFA1-0DFD-3E9E-BCF6E2C26012}"/>
              </a:ext>
            </a:extLst>
          </p:cNvPr>
          <p:cNvSpPr txBox="1">
            <a:spLocks/>
          </p:cNvSpPr>
          <p:nvPr/>
        </p:nvSpPr>
        <p:spPr>
          <a:xfrm>
            <a:off x="770009" y="3503161"/>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Support vector machine:</a:t>
            </a:r>
          </a:p>
        </p:txBody>
      </p:sp>
      <p:pic>
        <p:nvPicPr>
          <p:cNvPr id="18" name="Imagen 17">
            <a:extLst>
              <a:ext uri="{FF2B5EF4-FFF2-40B4-BE49-F238E27FC236}">
                <a16:creationId xmlns:a16="http://schemas.microsoft.com/office/drawing/2014/main" id="{DB1D8033-8BE7-0990-8977-60D969DFD0BF}"/>
              </a:ext>
            </a:extLst>
          </p:cNvPr>
          <p:cNvPicPr>
            <a:picLocks noChangeAspect="1"/>
          </p:cNvPicPr>
          <p:nvPr/>
        </p:nvPicPr>
        <p:blipFill>
          <a:blip r:embed="rId4"/>
          <a:stretch>
            <a:fillRect/>
          </a:stretch>
        </p:blipFill>
        <p:spPr>
          <a:xfrm>
            <a:off x="770009" y="3816055"/>
            <a:ext cx="5887272" cy="924054"/>
          </a:xfrm>
          <a:prstGeom prst="rect">
            <a:avLst/>
          </a:prstGeom>
        </p:spPr>
      </p:pic>
      <p:sp>
        <p:nvSpPr>
          <p:cNvPr id="19" name="Content Placeholder 4">
            <a:extLst>
              <a:ext uri="{FF2B5EF4-FFF2-40B4-BE49-F238E27FC236}">
                <a16:creationId xmlns:a16="http://schemas.microsoft.com/office/drawing/2014/main" id="{B5750057-8C14-58DC-9E27-276408F9023A}"/>
              </a:ext>
            </a:extLst>
          </p:cNvPr>
          <p:cNvSpPr txBox="1">
            <a:spLocks/>
          </p:cNvSpPr>
          <p:nvPr/>
        </p:nvSpPr>
        <p:spPr>
          <a:xfrm>
            <a:off x="770008" y="4979500"/>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Decision tree classifier:</a:t>
            </a:r>
          </a:p>
        </p:txBody>
      </p:sp>
      <p:pic>
        <p:nvPicPr>
          <p:cNvPr id="21" name="Imagen 20">
            <a:extLst>
              <a:ext uri="{FF2B5EF4-FFF2-40B4-BE49-F238E27FC236}">
                <a16:creationId xmlns:a16="http://schemas.microsoft.com/office/drawing/2014/main" id="{E7C70E90-3128-1212-3C02-9DF4AA8F644E}"/>
              </a:ext>
            </a:extLst>
          </p:cNvPr>
          <p:cNvPicPr>
            <a:picLocks noChangeAspect="1"/>
          </p:cNvPicPr>
          <p:nvPr/>
        </p:nvPicPr>
        <p:blipFill>
          <a:blip r:embed="rId5"/>
          <a:stretch>
            <a:fillRect/>
          </a:stretch>
        </p:blipFill>
        <p:spPr>
          <a:xfrm>
            <a:off x="792048" y="5302990"/>
            <a:ext cx="5915851" cy="952633"/>
          </a:xfrm>
          <a:prstGeom prst="rect">
            <a:avLst/>
          </a:prstGeom>
        </p:spPr>
      </p:pic>
    </p:spTree>
    <p:extLst>
      <p:ext uri="{BB962C8B-B14F-4D97-AF65-F5344CB8AC3E}">
        <p14:creationId xmlns:p14="http://schemas.microsoft.com/office/powerpoint/2010/main" val="2871862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85543AE-7056-6CDA-21DE-2902F8862EF2}"/>
              </a:ext>
            </a:extLst>
          </p:cNvPr>
          <p:cNvSpPr txBox="1">
            <a:spLocks/>
          </p:cNvSpPr>
          <p:nvPr/>
        </p:nvSpPr>
        <p:spPr>
          <a:xfrm>
            <a:off x="770011" y="1463865"/>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Finally, the accuracy will be calculated with the Test data for each model:</a:t>
            </a:r>
          </a:p>
        </p:txBody>
      </p:sp>
      <p:sp>
        <p:nvSpPr>
          <p:cNvPr id="13" name="Content Placeholder 4">
            <a:extLst>
              <a:ext uri="{FF2B5EF4-FFF2-40B4-BE49-F238E27FC236}">
                <a16:creationId xmlns:a16="http://schemas.microsoft.com/office/drawing/2014/main" id="{0A8860DC-F9F2-C2A9-5891-BA4CC195A4F9}"/>
              </a:ext>
            </a:extLst>
          </p:cNvPr>
          <p:cNvSpPr txBox="1">
            <a:spLocks/>
          </p:cNvSpPr>
          <p:nvPr/>
        </p:nvSpPr>
        <p:spPr>
          <a:xfrm>
            <a:off x="770010" y="1825623"/>
            <a:ext cx="9745589" cy="3178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K nearest neighbors:</a:t>
            </a:r>
          </a:p>
          <a:p>
            <a:endParaRPr lang="en-US" sz="1800" dirty="0"/>
          </a:p>
        </p:txBody>
      </p:sp>
      <p:pic>
        <p:nvPicPr>
          <p:cNvPr id="6" name="Imagen 5">
            <a:extLst>
              <a:ext uri="{FF2B5EF4-FFF2-40B4-BE49-F238E27FC236}">
                <a16:creationId xmlns:a16="http://schemas.microsoft.com/office/drawing/2014/main" id="{FB0E40A4-DDD0-ED3B-9FE0-69B0E811CFD2}"/>
              </a:ext>
            </a:extLst>
          </p:cNvPr>
          <p:cNvPicPr>
            <a:picLocks noChangeAspect="1"/>
          </p:cNvPicPr>
          <p:nvPr/>
        </p:nvPicPr>
        <p:blipFill>
          <a:blip r:embed="rId3"/>
          <a:stretch>
            <a:fillRect/>
          </a:stretch>
        </p:blipFill>
        <p:spPr>
          <a:xfrm>
            <a:off x="770011" y="2157840"/>
            <a:ext cx="6561335" cy="1067141"/>
          </a:xfrm>
          <a:prstGeom prst="rect">
            <a:avLst/>
          </a:prstGeom>
        </p:spPr>
      </p:pic>
    </p:spTree>
    <p:extLst>
      <p:ext uri="{BB962C8B-B14F-4D97-AF65-F5344CB8AC3E}">
        <p14:creationId xmlns:p14="http://schemas.microsoft.com/office/powerpoint/2010/main" val="1881333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Exploratory data analysis results:</a:t>
            </a:r>
            <a:endParaRPr lang="en-US" sz="2400" dirty="0"/>
          </a:p>
          <a:p>
            <a:pPr marL="457200" lvl="1" indent="0">
              <a:buNone/>
            </a:pP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Content Placeholder 2">
            <a:extLst>
              <a:ext uri="{FF2B5EF4-FFF2-40B4-BE49-F238E27FC236}">
                <a16:creationId xmlns:a16="http://schemas.microsoft.com/office/drawing/2014/main" id="{D91BD72B-C567-A8E3-5E8E-ACDDBC3468AF}"/>
              </a:ext>
            </a:extLst>
          </p:cNvPr>
          <p:cNvSpPr txBox="1">
            <a:spLocks/>
          </p:cNvSpPr>
          <p:nvPr/>
        </p:nvSpPr>
        <p:spPr>
          <a:xfrm>
            <a:off x="841126" y="2528535"/>
            <a:ext cx="4979034"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2000" dirty="0">
                <a:solidFill>
                  <a:schemeClr val="tx1"/>
                </a:solidFill>
                <a:latin typeface="+mn-lt"/>
              </a:rPr>
              <a:t>LAUNCH SITES:</a:t>
            </a:r>
          </a:p>
          <a:p>
            <a:pPr lvl="1"/>
            <a:endParaRPr lang="en-US" dirty="0"/>
          </a:p>
        </p:txBody>
      </p:sp>
      <p:pic>
        <p:nvPicPr>
          <p:cNvPr id="9" name="Imagen 8">
            <a:extLst>
              <a:ext uri="{FF2B5EF4-FFF2-40B4-BE49-F238E27FC236}">
                <a16:creationId xmlns:a16="http://schemas.microsoft.com/office/drawing/2014/main" id="{F05C17EE-6492-DFB1-7E3D-4F76774F01E0}"/>
              </a:ext>
            </a:extLst>
          </p:cNvPr>
          <p:cNvPicPr>
            <a:picLocks noChangeAspect="1"/>
          </p:cNvPicPr>
          <p:nvPr/>
        </p:nvPicPr>
        <p:blipFill>
          <a:blip r:embed="rId4"/>
          <a:stretch>
            <a:fillRect/>
          </a:stretch>
        </p:blipFill>
        <p:spPr>
          <a:xfrm>
            <a:off x="7728693" y="2528535"/>
            <a:ext cx="1218126" cy="1785796"/>
          </a:xfrm>
          <a:prstGeom prst="rect">
            <a:avLst/>
          </a:prstGeom>
        </p:spPr>
      </p:pic>
      <p:sp>
        <p:nvSpPr>
          <p:cNvPr id="10" name="Content Placeholder 2">
            <a:extLst>
              <a:ext uri="{FF2B5EF4-FFF2-40B4-BE49-F238E27FC236}">
                <a16:creationId xmlns:a16="http://schemas.microsoft.com/office/drawing/2014/main" id="{8B88A271-F44C-C4B7-926A-189038803532}"/>
              </a:ext>
            </a:extLst>
          </p:cNvPr>
          <p:cNvSpPr txBox="1">
            <a:spLocks/>
          </p:cNvSpPr>
          <p:nvPr/>
        </p:nvSpPr>
        <p:spPr>
          <a:xfrm>
            <a:off x="841126" y="4696548"/>
            <a:ext cx="5254874" cy="54904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2000" dirty="0">
                <a:solidFill>
                  <a:schemeClr val="tx1"/>
                </a:solidFill>
                <a:latin typeface="+mn-lt"/>
              </a:rPr>
              <a:t>TOTAL PAYLOAD MASS LAUNCHED BY NASA (CRS):</a:t>
            </a:r>
          </a:p>
          <a:p>
            <a:pPr lvl="1"/>
            <a:endParaRPr lang="en-US" dirty="0"/>
          </a:p>
        </p:txBody>
      </p:sp>
      <p:pic>
        <p:nvPicPr>
          <p:cNvPr id="11" name="Imagen 10">
            <a:extLst>
              <a:ext uri="{FF2B5EF4-FFF2-40B4-BE49-F238E27FC236}">
                <a16:creationId xmlns:a16="http://schemas.microsoft.com/office/drawing/2014/main" id="{EF115C1B-F5DE-A203-C382-4D5D9DDD6382}"/>
              </a:ext>
            </a:extLst>
          </p:cNvPr>
          <p:cNvPicPr>
            <a:picLocks noChangeAspect="1"/>
          </p:cNvPicPr>
          <p:nvPr/>
        </p:nvPicPr>
        <p:blipFill>
          <a:blip r:embed="rId5"/>
          <a:stretch>
            <a:fillRect/>
          </a:stretch>
        </p:blipFill>
        <p:spPr>
          <a:xfrm>
            <a:off x="7728692" y="4746781"/>
            <a:ext cx="2477191" cy="68001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Content Placeholder 2">
            <a:extLst>
              <a:ext uri="{FF2B5EF4-FFF2-40B4-BE49-F238E27FC236}">
                <a16:creationId xmlns:a16="http://schemas.microsoft.com/office/drawing/2014/main" id="{D91BD72B-C567-A8E3-5E8E-ACDDBC3468AF}"/>
              </a:ext>
            </a:extLst>
          </p:cNvPr>
          <p:cNvSpPr txBox="1">
            <a:spLocks/>
          </p:cNvSpPr>
          <p:nvPr/>
        </p:nvSpPr>
        <p:spPr>
          <a:xfrm>
            <a:off x="841126" y="2019808"/>
            <a:ext cx="5087726" cy="54904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2100" dirty="0">
                <a:solidFill>
                  <a:schemeClr val="tx1"/>
                </a:solidFill>
                <a:latin typeface="+mn-lt"/>
              </a:rPr>
              <a:t>AVERAGE PAYLOAD MASS CARRIED BY VERSION F9 v1.1:</a:t>
            </a:r>
          </a:p>
          <a:p>
            <a:pPr lvl="1"/>
            <a:endParaRPr lang="en-US" dirty="0"/>
          </a:p>
        </p:txBody>
      </p:sp>
      <p:pic>
        <p:nvPicPr>
          <p:cNvPr id="2" name="Imagen 1">
            <a:extLst>
              <a:ext uri="{FF2B5EF4-FFF2-40B4-BE49-F238E27FC236}">
                <a16:creationId xmlns:a16="http://schemas.microsoft.com/office/drawing/2014/main" id="{66A3DE40-D0C8-5628-BF9A-9C81E2FD37BD}"/>
              </a:ext>
            </a:extLst>
          </p:cNvPr>
          <p:cNvPicPr>
            <a:picLocks noChangeAspect="1"/>
          </p:cNvPicPr>
          <p:nvPr/>
        </p:nvPicPr>
        <p:blipFill>
          <a:blip r:embed="rId4"/>
          <a:stretch>
            <a:fillRect/>
          </a:stretch>
        </p:blipFill>
        <p:spPr>
          <a:xfrm>
            <a:off x="7728691" y="2019808"/>
            <a:ext cx="2378869" cy="683042"/>
          </a:xfrm>
          <a:prstGeom prst="rect">
            <a:avLst/>
          </a:prstGeom>
        </p:spPr>
      </p:pic>
      <p:sp>
        <p:nvSpPr>
          <p:cNvPr id="3" name="Content Placeholder 2">
            <a:extLst>
              <a:ext uri="{FF2B5EF4-FFF2-40B4-BE49-F238E27FC236}">
                <a16:creationId xmlns:a16="http://schemas.microsoft.com/office/drawing/2014/main" id="{9518BF56-B748-849E-47B1-7EF84029DD0F}"/>
              </a:ext>
            </a:extLst>
          </p:cNvPr>
          <p:cNvSpPr txBox="1">
            <a:spLocks/>
          </p:cNvSpPr>
          <p:nvPr/>
        </p:nvSpPr>
        <p:spPr>
          <a:xfrm>
            <a:off x="841126" y="3083105"/>
            <a:ext cx="5087726"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1800" dirty="0">
                <a:solidFill>
                  <a:schemeClr val="tx1"/>
                </a:solidFill>
                <a:latin typeface="+mn-lt"/>
              </a:rPr>
              <a:t>FIRST SUCCESSFUL LANDING IN GROUND PAD DATE:</a:t>
            </a:r>
          </a:p>
        </p:txBody>
      </p:sp>
      <p:pic>
        <p:nvPicPr>
          <p:cNvPr id="13" name="Imagen 12">
            <a:extLst>
              <a:ext uri="{FF2B5EF4-FFF2-40B4-BE49-F238E27FC236}">
                <a16:creationId xmlns:a16="http://schemas.microsoft.com/office/drawing/2014/main" id="{78333942-3E34-0002-B2A0-EC9DB6610ADF}"/>
              </a:ext>
            </a:extLst>
          </p:cNvPr>
          <p:cNvPicPr>
            <a:picLocks noChangeAspect="1"/>
          </p:cNvPicPr>
          <p:nvPr/>
        </p:nvPicPr>
        <p:blipFill>
          <a:blip r:embed="rId5"/>
          <a:stretch>
            <a:fillRect/>
          </a:stretch>
        </p:blipFill>
        <p:spPr>
          <a:xfrm>
            <a:off x="7725390" y="3083669"/>
            <a:ext cx="1130174" cy="690662"/>
          </a:xfrm>
          <a:prstGeom prst="rect">
            <a:avLst/>
          </a:prstGeom>
        </p:spPr>
      </p:pic>
      <p:sp>
        <p:nvSpPr>
          <p:cNvPr id="14" name="Content Placeholder 2">
            <a:extLst>
              <a:ext uri="{FF2B5EF4-FFF2-40B4-BE49-F238E27FC236}">
                <a16:creationId xmlns:a16="http://schemas.microsoft.com/office/drawing/2014/main" id="{C88B5F14-1C48-2207-5C0C-77E00416A76B}"/>
              </a:ext>
            </a:extLst>
          </p:cNvPr>
          <p:cNvSpPr txBox="1">
            <a:spLocks/>
          </p:cNvSpPr>
          <p:nvPr/>
        </p:nvSpPr>
        <p:spPr>
          <a:xfrm>
            <a:off x="841126" y="4146402"/>
            <a:ext cx="5087726" cy="809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1800" dirty="0">
                <a:solidFill>
                  <a:schemeClr val="tx1"/>
                </a:solidFill>
                <a:latin typeface="+mn-lt"/>
              </a:rPr>
              <a:t>BOOSTERS SUCCESS IN DRONE SHIP WITH PAYLOAD MASS GREATER THAN 4000 BUT LESS THAN 6000:</a:t>
            </a:r>
          </a:p>
        </p:txBody>
      </p:sp>
      <p:pic>
        <p:nvPicPr>
          <p:cNvPr id="15" name="Imagen 14">
            <a:extLst>
              <a:ext uri="{FF2B5EF4-FFF2-40B4-BE49-F238E27FC236}">
                <a16:creationId xmlns:a16="http://schemas.microsoft.com/office/drawing/2014/main" id="{5958A2E3-DC1D-8F8D-59C5-EE56080874CD}"/>
              </a:ext>
            </a:extLst>
          </p:cNvPr>
          <p:cNvPicPr>
            <a:picLocks noChangeAspect="1"/>
          </p:cNvPicPr>
          <p:nvPr/>
        </p:nvPicPr>
        <p:blipFill>
          <a:blip r:embed="rId6"/>
          <a:stretch>
            <a:fillRect/>
          </a:stretch>
        </p:blipFill>
        <p:spPr>
          <a:xfrm>
            <a:off x="7728691" y="4146402"/>
            <a:ext cx="1346483" cy="1719878"/>
          </a:xfrm>
          <a:prstGeom prst="rect">
            <a:avLst/>
          </a:prstGeom>
        </p:spPr>
      </p:pic>
    </p:spTree>
    <p:extLst>
      <p:ext uri="{BB962C8B-B14F-4D97-AF65-F5344CB8AC3E}">
        <p14:creationId xmlns:p14="http://schemas.microsoft.com/office/powerpoint/2010/main" val="460732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Content Placeholder 2">
            <a:extLst>
              <a:ext uri="{FF2B5EF4-FFF2-40B4-BE49-F238E27FC236}">
                <a16:creationId xmlns:a16="http://schemas.microsoft.com/office/drawing/2014/main" id="{D91BD72B-C567-A8E3-5E8E-ACDDBC3468AF}"/>
              </a:ext>
            </a:extLst>
          </p:cNvPr>
          <p:cNvSpPr txBox="1">
            <a:spLocks/>
          </p:cNvSpPr>
          <p:nvPr/>
        </p:nvSpPr>
        <p:spPr>
          <a:xfrm>
            <a:off x="841126" y="1676400"/>
            <a:ext cx="5087726" cy="54904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7200" dirty="0">
                <a:solidFill>
                  <a:schemeClr val="tx1"/>
                </a:solidFill>
                <a:latin typeface="+mn-lt"/>
              </a:rPr>
              <a:t>NUMBER OF SUCCESSFUL AND FAILURE MISSION OUTCOMES:</a:t>
            </a:r>
          </a:p>
          <a:p>
            <a:pPr lvl="1"/>
            <a:endParaRPr lang="en-US" dirty="0"/>
          </a:p>
        </p:txBody>
      </p:sp>
      <p:sp>
        <p:nvSpPr>
          <p:cNvPr id="14" name="Content Placeholder 2">
            <a:extLst>
              <a:ext uri="{FF2B5EF4-FFF2-40B4-BE49-F238E27FC236}">
                <a16:creationId xmlns:a16="http://schemas.microsoft.com/office/drawing/2014/main" id="{C88B5F14-1C48-2207-5C0C-77E00416A76B}"/>
              </a:ext>
            </a:extLst>
          </p:cNvPr>
          <p:cNvSpPr txBox="1">
            <a:spLocks/>
          </p:cNvSpPr>
          <p:nvPr/>
        </p:nvSpPr>
        <p:spPr>
          <a:xfrm>
            <a:off x="841126" y="3803003"/>
            <a:ext cx="5087726" cy="6983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1800" dirty="0">
                <a:solidFill>
                  <a:schemeClr val="tx1"/>
                </a:solidFill>
                <a:latin typeface="+mn-lt"/>
              </a:rPr>
              <a:t>BOOSTER VERSIONS WHICH HAVE CARRIED THE MAXIMUM PAYLOAD MASS:</a:t>
            </a:r>
          </a:p>
        </p:txBody>
      </p:sp>
      <p:pic>
        <p:nvPicPr>
          <p:cNvPr id="5" name="Imagen 4">
            <a:extLst>
              <a:ext uri="{FF2B5EF4-FFF2-40B4-BE49-F238E27FC236}">
                <a16:creationId xmlns:a16="http://schemas.microsoft.com/office/drawing/2014/main" id="{51174E8A-E396-82CD-336E-001618164AF1}"/>
              </a:ext>
            </a:extLst>
          </p:cNvPr>
          <p:cNvPicPr>
            <a:picLocks noChangeAspect="1"/>
          </p:cNvPicPr>
          <p:nvPr/>
        </p:nvPicPr>
        <p:blipFill>
          <a:blip r:embed="rId4"/>
          <a:stretch>
            <a:fillRect/>
          </a:stretch>
        </p:blipFill>
        <p:spPr>
          <a:xfrm>
            <a:off x="7728690" y="1676400"/>
            <a:ext cx="3391593" cy="1616057"/>
          </a:xfrm>
          <a:prstGeom prst="rect">
            <a:avLst/>
          </a:prstGeom>
        </p:spPr>
      </p:pic>
      <p:pic>
        <p:nvPicPr>
          <p:cNvPr id="10" name="Imagen 9">
            <a:extLst>
              <a:ext uri="{FF2B5EF4-FFF2-40B4-BE49-F238E27FC236}">
                <a16:creationId xmlns:a16="http://schemas.microsoft.com/office/drawing/2014/main" id="{0BC78A07-38D6-FBB7-9D4C-15E0A0A7CAE1}"/>
              </a:ext>
            </a:extLst>
          </p:cNvPr>
          <p:cNvPicPr>
            <a:picLocks noChangeAspect="1"/>
          </p:cNvPicPr>
          <p:nvPr/>
        </p:nvPicPr>
        <p:blipFill>
          <a:blip r:embed="rId5"/>
          <a:stretch>
            <a:fillRect/>
          </a:stretch>
        </p:blipFill>
        <p:spPr>
          <a:xfrm>
            <a:off x="7728690" y="3803405"/>
            <a:ext cx="1335479" cy="1817735"/>
          </a:xfrm>
          <a:prstGeom prst="rect">
            <a:avLst/>
          </a:prstGeom>
        </p:spPr>
      </p:pic>
      <p:pic>
        <p:nvPicPr>
          <p:cNvPr id="12" name="Imagen 11">
            <a:extLst>
              <a:ext uri="{FF2B5EF4-FFF2-40B4-BE49-F238E27FC236}">
                <a16:creationId xmlns:a16="http://schemas.microsoft.com/office/drawing/2014/main" id="{635A95F9-8C4E-872B-B27F-4D8F38B18C04}"/>
              </a:ext>
            </a:extLst>
          </p:cNvPr>
          <p:cNvPicPr>
            <a:picLocks noChangeAspect="1"/>
          </p:cNvPicPr>
          <p:nvPr/>
        </p:nvPicPr>
        <p:blipFill>
          <a:blip r:embed="rId6"/>
          <a:stretch>
            <a:fillRect/>
          </a:stretch>
        </p:blipFill>
        <p:spPr>
          <a:xfrm>
            <a:off x="9064169" y="4152178"/>
            <a:ext cx="1350533" cy="1499216"/>
          </a:xfrm>
          <a:prstGeom prst="rect">
            <a:avLst/>
          </a:prstGeom>
        </p:spPr>
      </p:pic>
      <p:pic>
        <p:nvPicPr>
          <p:cNvPr id="17" name="Imagen 16">
            <a:extLst>
              <a:ext uri="{FF2B5EF4-FFF2-40B4-BE49-F238E27FC236}">
                <a16:creationId xmlns:a16="http://schemas.microsoft.com/office/drawing/2014/main" id="{048A186D-F86F-E05C-EA60-AE179C26844E}"/>
              </a:ext>
            </a:extLst>
          </p:cNvPr>
          <p:cNvPicPr>
            <a:picLocks noChangeAspect="1"/>
          </p:cNvPicPr>
          <p:nvPr/>
        </p:nvPicPr>
        <p:blipFill>
          <a:blip r:embed="rId7"/>
          <a:stretch>
            <a:fillRect/>
          </a:stretch>
        </p:blipFill>
        <p:spPr>
          <a:xfrm>
            <a:off x="10419747" y="4131246"/>
            <a:ext cx="1331134" cy="1489893"/>
          </a:xfrm>
          <a:prstGeom prst="rect">
            <a:avLst/>
          </a:prstGeom>
        </p:spPr>
      </p:pic>
    </p:spTree>
    <p:extLst>
      <p:ext uri="{BB962C8B-B14F-4D97-AF65-F5344CB8AC3E}">
        <p14:creationId xmlns:p14="http://schemas.microsoft.com/office/powerpoint/2010/main" val="1147241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Content Placeholder 2">
            <a:extLst>
              <a:ext uri="{FF2B5EF4-FFF2-40B4-BE49-F238E27FC236}">
                <a16:creationId xmlns:a16="http://schemas.microsoft.com/office/drawing/2014/main" id="{D91BD72B-C567-A8E3-5E8E-ACDDBC3468AF}"/>
              </a:ext>
            </a:extLst>
          </p:cNvPr>
          <p:cNvSpPr txBox="1">
            <a:spLocks/>
          </p:cNvSpPr>
          <p:nvPr/>
        </p:nvSpPr>
        <p:spPr>
          <a:xfrm>
            <a:off x="841126" y="1676400"/>
            <a:ext cx="5087726" cy="722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lnSpc>
                <a:spcPct val="100000"/>
              </a:lnSpc>
              <a:spcBef>
                <a:spcPts val="1400"/>
              </a:spcBef>
              <a:buNone/>
            </a:pPr>
            <a:r>
              <a:rPr lang="en-US" sz="1800" dirty="0">
                <a:solidFill>
                  <a:schemeClr val="tx1"/>
                </a:solidFill>
                <a:latin typeface="+mn-lt"/>
              </a:rPr>
              <a:t>RANK THE COUNT OF LANDING OUTCOMES BETWEEN THE DATE 2010-06-04 AND 2017-03-20:</a:t>
            </a:r>
          </a:p>
          <a:p>
            <a:pPr lvl="1"/>
            <a:endParaRPr lang="en-US" dirty="0"/>
          </a:p>
        </p:txBody>
      </p:sp>
      <p:pic>
        <p:nvPicPr>
          <p:cNvPr id="2" name="Imagen 1">
            <a:extLst>
              <a:ext uri="{FF2B5EF4-FFF2-40B4-BE49-F238E27FC236}">
                <a16:creationId xmlns:a16="http://schemas.microsoft.com/office/drawing/2014/main" id="{0472CD7C-7DE1-E39F-3668-203CC015324A}"/>
              </a:ext>
            </a:extLst>
          </p:cNvPr>
          <p:cNvPicPr>
            <a:picLocks noChangeAspect="1"/>
          </p:cNvPicPr>
          <p:nvPr/>
        </p:nvPicPr>
        <p:blipFill>
          <a:blip r:embed="rId4"/>
          <a:stretch>
            <a:fillRect/>
          </a:stretch>
        </p:blipFill>
        <p:spPr>
          <a:xfrm>
            <a:off x="7728690" y="1676399"/>
            <a:ext cx="2870484" cy="2923839"/>
          </a:xfrm>
          <a:prstGeom prst="rect">
            <a:avLst/>
          </a:prstGeom>
        </p:spPr>
      </p:pic>
    </p:spTree>
    <p:extLst>
      <p:ext uri="{BB962C8B-B14F-4D97-AF65-F5344CB8AC3E}">
        <p14:creationId xmlns:p14="http://schemas.microsoft.com/office/powerpoint/2010/main" val="2588656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E2A2EA47-CF50-6AEE-085E-2FBD2E5DFC75}"/>
              </a:ext>
            </a:extLst>
          </p:cNvPr>
          <p:cNvSpPr txBox="1">
            <a:spLocks/>
          </p:cNvSpPr>
          <p:nvPr/>
        </p:nvSpPr>
        <p:spPr>
          <a:xfrm>
            <a:off x="841124" y="1743098"/>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1800" dirty="0"/>
          </a:p>
          <a:p>
            <a:pPr marL="457200" lvl="1" indent="0">
              <a:buNone/>
            </a:pPr>
            <a:endParaRPr lang="en-US" sz="1800" dirty="0"/>
          </a:p>
        </p:txBody>
      </p:sp>
      <p:sp>
        <p:nvSpPr>
          <p:cNvPr id="5" name="Content Placeholder 2">
            <a:extLst>
              <a:ext uri="{FF2B5EF4-FFF2-40B4-BE49-F238E27FC236}">
                <a16:creationId xmlns:a16="http://schemas.microsoft.com/office/drawing/2014/main" id="{5B4550BE-2612-9516-A69B-EF15B41BF0FD}"/>
              </a:ext>
            </a:extLst>
          </p:cNvPr>
          <p:cNvSpPr txBox="1">
            <a:spLocks/>
          </p:cNvSpPr>
          <p:nvPr/>
        </p:nvSpPr>
        <p:spPr>
          <a:xfrm>
            <a:off x="841123" y="2290020"/>
            <a:ext cx="7068725" cy="432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800" dirty="0">
                <a:solidFill>
                  <a:schemeClr val="tx1"/>
                </a:solidFill>
              </a:rPr>
              <a:t>Next some screenshot examples of Interactive analytics:</a:t>
            </a:r>
          </a:p>
        </p:txBody>
      </p:sp>
      <p:pic>
        <p:nvPicPr>
          <p:cNvPr id="6" name="Imagen 5">
            <a:extLst>
              <a:ext uri="{FF2B5EF4-FFF2-40B4-BE49-F238E27FC236}">
                <a16:creationId xmlns:a16="http://schemas.microsoft.com/office/drawing/2014/main" id="{E5FF4B28-1BD5-5CB7-05C3-F12133546249}"/>
              </a:ext>
            </a:extLst>
          </p:cNvPr>
          <p:cNvPicPr>
            <a:picLocks noChangeAspect="1"/>
          </p:cNvPicPr>
          <p:nvPr/>
        </p:nvPicPr>
        <p:blipFill>
          <a:blip r:embed="rId4"/>
          <a:stretch>
            <a:fillRect/>
          </a:stretch>
        </p:blipFill>
        <p:spPr>
          <a:xfrm>
            <a:off x="5422956" y="2788529"/>
            <a:ext cx="5400040" cy="2693670"/>
          </a:xfrm>
          <a:prstGeom prst="rect">
            <a:avLst/>
          </a:prstGeom>
          <a:ln>
            <a:solidFill>
              <a:schemeClr val="tx1"/>
            </a:solidFill>
          </a:ln>
        </p:spPr>
      </p:pic>
      <p:pic>
        <p:nvPicPr>
          <p:cNvPr id="3" name="Imagen 2">
            <a:extLst>
              <a:ext uri="{FF2B5EF4-FFF2-40B4-BE49-F238E27FC236}">
                <a16:creationId xmlns:a16="http://schemas.microsoft.com/office/drawing/2014/main" id="{8F5FD1C9-D939-18F6-3B03-1E02D99D202A}"/>
              </a:ext>
            </a:extLst>
          </p:cNvPr>
          <p:cNvPicPr>
            <a:picLocks noChangeAspect="1"/>
          </p:cNvPicPr>
          <p:nvPr/>
        </p:nvPicPr>
        <p:blipFill>
          <a:blip r:embed="rId5"/>
          <a:stretch>
            <a:fillRect/>
          </a:stretch>
        </p:blipFill>
        <p:spPr>
          <a:xfrm>
            <a:off x="841123" y="3954521"/>
            <a:ext cx="5400040" cy="2472690"/>
          </a:xfrm>
          <a:prstGeom prst="rect">
            <a:avLst/>
          </a:prstGeom>
          <a:ln>
            <a:solidFill>
              <a:schemeClr val="tx1"/>
            </a:solidFill>
          </a:ln>
        </p:spPr>
      </p:pic>
    </p:spTree>
    <p:extLst>
      <p:ext uri="{BB962C8B-B14F-4D97-AF65-F5344CB8AC3E}">
        <p14:creationId xmlns:p14="http://schemas.microsoft.com/office/powerpoint/2010/main" val="54210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69BE30-2054-62FE-FCE2-7FFA26C8944B}"/>
              </a:ext>
            </a:extLst>
          </p:cNvPr>
          <p:cNvSpPr txBox="1">
            <a:spLocks/>
          </p:cNvSpPr>
          <p:nvPr/>
        </p:nvSpPr>
        <p:spPr>
          <a:xfrm>
            <a:off x="770011" y="1510018"/>
            <a:ext cx="10687961"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methodologies:</a:t>
            </a:r>
          </a:p>
        </p:txBody>
      </p:sp>
      <p:sp>
        <p:nvSpPr>
          <p:cNvPr id="5" name="CuadroTexto 4">
            <a:extLst>
              <a:ext uri="{FF2B5EF4-FFF2-40B4-BE49-F238E27FC236}">
                <a16:creationId xmlns:a16="http://schemas.microsoft.com/office/drawing/2014/main" id="{0CA3A059-8B63-9ACF-7E07-CB1F669E1115}"/>
              </a:ext>
            </a:extLst>
          </p:cNvPr>
          <p:cNvSpPr txBox="1"/>
          <p:nvPr/>
        </p:nvSpPr>
        <p:spPr>
          <a:xfrm>
            <a:off x="1079532" y="2314711"/>
            <a:ext cx="10378440" cy="3276282"/>
          </a:xfrm>
          <a:prstGeom prst="rect">
            <a:avLst/>
          </a:prstGeom>
          <a:noFill/>
        </p:spPr>
        <p:txBody>
          <a:bodyPr wrap="square">
            <a:spAutoFit/>
          </a:bodyPr>
          <a:lstStyle/>
          <a:p>
            <a:pPr>
              <a:lnSpc>
                <a:spcPct val="150000"/>
              </a:lnSpc>
            </a:pPr>
            <a:r>
              <a:rPr lang="en-US" sz="2000" dirty="0"/>
              <a:t>To Build a Dashboard with </a:t>
            </a:r>
            <a:r>
              <a:rPr lang="en-US" sz="2000" dirty="0" err="1"/>
              <a:t>Plotly</a:t>
            </a:r>
            <a:r>
              <a:rPr lang="en-US" sz="2000" dirty="0"/>
              <a:t> Dash, next plots/graphs and interactions were used:</a:t>
            </a:r>
          </a:p>
          <a:p>
            <a:pPr marL="342900" indent="-342900">
              <a:lnSpc>
                <a:spcPct val="150000"/>
              </a:lnSpc>
              <a:buFont typeface="Arial" panose="020B0604020202020204" pitchFamily="34" charset="0"/>
              <a:buChar char="•"/>
            </a:pPr>
            <a:r>
              <a:rPr lang="en-US" sz="2000" dirty="0"/>
              <a:t>Dropdown list, Pie chart, Slider, Scatter chart</a:t>
            </a:r>
          </a:p>
          <a:p>
            <a:pPr>
              <a:lnSpc>
                <a:spcPct val="150000"/>
              </a:lnSpc>
            </a:pPr>
            <a:endParaRPr lang="en-US" sz="2000" dirty="0"/>
          </a:p>
          <a:p>
            <a:pPr>
              <a:lnSpc>
                <a:spcPct val="150000"/>
              </a:lnSpc>
            </a:pPr>
            <a:r>
              <a:rPr lang="en-US" sz="2000" dirty="0"/>
              <a:t>For Predictive Analysis (Classification) were used the following models:</a:t>
            </a:r>
          </a:p>
          <a:p>
            <a:pPr marL="342900" indent="-342900">
              <a:lnSpc>
                <a:spcPct val="150000"/>
              </a:lnSpc>
              <a:buFont typeface="Arial" panose="020B0604020202020204" pitchFamily="34" charset="0"/>
              <a:buChar char="•"/>
            </a:pPr>
            <a:r>
              <a:rPr lang="en-US" sz="2000" dirty="0"/>
              <a:t>Logistic regression, Support vector machine, Decision tree classifier, K nearest neighbors.</a:t>
            </a:r>
          </a:p>
          <a:p>
            <a:pPr marL="342900" indent="-342900">
              <a:lnSpc>
                <a:spcPct val="150000"/>
              </a:lnSpc>
              <a:buFont typeface="Arial" panose="020B0604020202020204" pitchFamily="34" charset="0"/>
              <a:buChar char="•"/>
            </a:pPr>
            <a:r>
              <a:rPr lang="en-US" sz="2000" dirty="0"/>
              <a:t>For choose the best parameters will use the </a:t>
            </a:r>
            <a:r>
              <a:rPr lang="en-US" sz="2000" dirty="0" err="1"/>
              <a:t>GridSearchCV</a:t>
            </a:r>
            <a:r>
              <a:rPr lang="en-US" sz="2000" dirty="0"/>
              <a:t>() object and .score() object for test set </a:t>
            </a:r>
            <a:r>
              <a:rPr lang="en-US" sz="2000" dirty="0" err="1"/>
              <a:t>sccuracy</a:t>
            </a:r>
            <a:r>
              <a:rPr lang="en-US" sz="2000" dirty="0"/>
              <a:t>.</a:t>
            </a:r>
          </a:p>
        </p:txBody>
      </p:sp>
    </p:spTree>
    <p:extLst>
      <p:ext uri="{BB962C8B-B14F-4D97-AF65-F5344CB8AC3E}">
        <p14:creationId xmlns:p14="http://schemas.microsoft.com/office/powerpoint/2010/main" val="3241488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06899EFC-121F-DD62-6D3E-2DAD1A61B252}"/>
              </a:ext>
            </a:extLst>
          </p:cNvPr>
          <p:cNvPicPr>
            <a:picLocks noChangeAspect="1"/>
          </p:cNvPicPr>
          <p:nvPr/>
        </p:nvPicPr>
        <p:blipFill>
          <a:blip r:embed="rId4"/>
          <a:stretch>
            <a:fillRect/>
          </a:stretch>
        </p:blipFill>
        <p:spPr>
          <a:xfrm>
            <a:off x="858502" y="1939549"/>
            <a:ext cx="5400040" cy="2762885"/>
          </a:xfrm>
          <a:prstGeom prst="rect">
            <a:avLst/>
          </a:prstGeom>
          <a:ln>
            <a:solidFill>
              <a:schemeClr val="tx1"/>
            </a:solidFill>
          </a:ln>
        </p:spPr>
      </p:pic>
      <p:pic>
        <p:nvPicPr>
          <p:cNvPr id="8" name="Imagen 7">
            <a:extLst>
              <a:ext uri="{FF2B5EF4-FFF2-40B4-BE49-F238E27FC236}">
                <a16:creationId xmlns:a16="http://schemas.microsoft.com/office/drawing/2014/main" id="{A10088FB-8354-157D-CAA7-1D59BA8C757C}"/>
              </a:ext>
            </a:extLst>
          </p:cNvPr>
          <p:cNvPicPr>
            <a:picLocks noChangeAspect="1"/>
          </p:cNvPicPr>
          <p:nvPr/>
        </p:nvPicPr>
        <p:blipFill>
          <a:blip r:embed="rId5"/>
          <a:stretch>
            <a:fillRect/>
          </a:stretch>
        </p:blipFill>
        <p:spPr>
          <a:xfrm>
            <a:off x="5590603" y="3537008"/>
            <a:ext cx="5400040" cy="2488565"/>
          </a:xfrm>
          <a:prstGeom prst="rect">
            <a:avLst/>
          </a:prstGeom>
          <a:ln>
            <a:solidFill>
              <a:schemeClr val="tx1"/>
            </a:solidFill>
          </a:ln>
        </p:spPr>
      </p:pic>
    </p:spTree>
    <p:extLst>
      <p:ext uri="{BB962C8B-B14F-4D97-AF65-F5344CB8AC3E}">
        <p14:creationId xmlns:p14="http://schemas.microsoft.com/office/powerpoint/2010/main" val="1711515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Content Placeholder 2">
            <a:extLst>
              <a:ext uri="{FF2B5EF4-FFF2-40B4-BE49-F238E27FC236}">
                <a16:creationId xmlns:a16="http://schemas.microsoft.com/office/drawing/2014/main" id="{18DC3E51-B0D5-9ACF-3330-53F2ED19EF7A}"/>
              </a:ext>
            </a:extLst>
          </p:cNvPr>
          <p:cNvSpPr txBox="1">
            <a:spLocks/>
          </p:cNvSpPr>
          <p:nvPr/>
        </p:nvSpPr>
        <p:spPr>
          <a:xfrm>
            <a:off x="770011" y="1301056"/>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5" name="Content Placeholder 2">
            <a:extLst>
              <a:ext uri="{FF2B5EF4-FFF2-40B4-BE49-F238E27FC236}">
                <a16:creationId xmlns:a16="http://schemas.microsoft.com/office/drawing/2014/main" id="{FA8FA6FE-ECFC-1CBC-A275-B336C31FEC56}"/>
              </a:ext>
            </a:extLst>
          </p:cNvPr>
          <p:cNvSpPr txBox="1">
            <a:spLocks/>
          </p:cNvSpPr>
          <p:nvPr/>
        </p:nvSpPr>
        <p:spPr>
          <a:xfrm>
            <a:off x="770011" y="1850106"/>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rPr>
              <a:t>Four models were used and their best parameters were chosen:</a:t>
            </a:r>
          </a:p>
          <a:p>
            <a:pPr marL="457200" lvl="1" indent="0">
              <a:buNone/>
            </a:pPr>
            <a:endParaRPr lang="en-US" sz="1800" dirty="0"/>
          </a:p>
        </p:txBody>
      </p:sp>
      <p:sp>
        <p:nvSpPr>
          <p:cNvPr id="8" name="CuadroTexto 7">
            <a:extLst>
              <a:ext uri="{FF2B5EF4-FFF2-40B4-BE49-F238E27FC236}">
                <a16:creationId xmlns:a16="http://schemas.microsoft.com/office/drawing/2014/main" id="{E20F58EA-E9B6-46AE-64BA-E289F7247FC5}"/>
              </a:ext>
            </a:extLst>
          </p:cNvPr>
          <p:cNvSpPr txBox="1"/>
          <p:nvPr/>
        </p:nvSpPr>
        <p:spPr>
          <a:xfrm>
            <a:off x="770011" y="2397009"/>
            <a:ext cx="6096000" cy="369332"/>
          </a:xfrm>
          <a:prstGeom prst="rect">
            <a:avLst/>
          </a:prstGeom>
          <a:noFill/>
        </p:spPr>
        <p:txBody>
          <a:bodyPr wrap="square">
            <a:spAutoFit/>
          </a:bodyPr>
          <a:lstStyle/>
          <a:p>
            <a:r>
              <a:rPr lang="en-US" sz="1800" i="1" dirty="0">
                <a:effectLst/>
                <a:latin typeface="Arial" panose="020B0604020202020204" pitchFamily="34" charset="0"/>
                <a:ea typeface="Calibri" panose="020F0502020204030204" pitchFamily="34" charset="0"/>
              </a:rPr>
              <a:t>a) Logistic regression:</a:t>
            </a:r>
          </a:p>
        </p:txBody>
      </p:sp>
      <p:pic>
        <p:nvPicPr>
          <p:cNvPr id="9" name="Imagen 8">
            <a:extLst>
              <a:ext uri="{FF2B5EF4-FFF2-40B4-BE49-F238E27FC236}">
                <a16:creationId xmlns:a16="http://schemas.microsoft.com/office/drawing/2014/main" id="{A41AE774-28CB-F66A-5916-264C36D15AE2}"/>
              </a:ext>
            </a:extLst>
          </p:cNvPr>
          <p:cNvPicPr>
            <a:picLocks noChangeAspect="1"/>
          </p:cNvPicPr>
          <p:nvPr/>
        </p:nvPicPr>
        <p:blipFill>
          <a:blip r:embed="rId4"/>
          <a:stretch>
            <a:fillRect/>
          </a:stretch>
        </p:blipFill>
        <p:spPr>
          <a:xfrm>
            <a:off x="770011" y="2846363"/>
            <a:ext cx="7744724" cy="285965"/>
          </a:xfrm>
          <a:prstGeom prst="rect">
            <a:avLst/>
          </a:prstGeom>
        </p:spPr>
      </p:pic>
      <p:pic>
        <p:nvPicPr>
          <p:cNvPr id="12" name="Imagen 11">
            <a:extLst>
              <a:ext uri="{FF2B5EF4-FFF2-40B4-BE49-F238E27FC236}">
                <a16:creationId xmlns:a16="http://schemas.microsoft.com/office/drawing/2014/main" id="{C966D499-FF26-6AB1-D715-63896FD0C3F9}"/>
              </a:ext>
            </a:extLst>
          </p:cNvPr>
          <p:cNvPicPr>
            <a:picLocks noChangeAspect="1"/>
          </p:cNvPicPr>
          <p:nvPr/>
        </p:nvPicPr>
        <p:blipFill>
          <a:blip r:embed="rId5"/>
          <a:stretch>
            <a:fillRect/>
          </a:stretch>
        </p:blipFill>
        <p:spPr>
          <a:xfrm>
            <a:off x="770010" y="3132328"/>
            <a:ext cx="5768441" cy="475848"/>
          </a:xfrm>
          <a:prstGeom prst="rect">
            <a:avLst/>
          </a:prstGeom>
        </p:spPr>
      </p:pic>
      <p:pic>
        <p:nvPicPr>
          <p:cNvPr id="14" name="Imagen 13">
            <a:extLst>
              <a:ext uri="{FF2B5EF4-FFF2-40B4-BE49-F238E27FC236}">
                <a16:creationId xmlns:a16="http://schemas.microsoft.com/office/drawing/2014/main" id="{05A0CFAB-1D88-C1BB-C7A5-81E17B18B020}"/>
              </a:ext>
            </a:extLst>
          </p:cNvPr>
          <p:cNvPicPr>
            <a:picLocks noChangeAspect="1"/>
          </p:cNvPicPr>
          <p:nvPr/>
        </p:nvPicPr>
        <p:blipFill>
          <a:blip r:embed="rId6"/>
          <a:stretch>
            <a:fillRect/>
          </a:stretch>
        </p:blipFill>
        <p:spPr>
          <a:xfrm>
            <a:off x="4304373" y="3608176"/>
            <a:ext cx="3504957" cy="3006175"/>
          </a:xfrm>
          <a:prstGeom prst="rect">
            <a:avLst/>
          </a:prstGeom>
        </p:spPr>
      </p:pic>
    </p:spTree>
    <p:extLst>
      <p:ext uri="{BB962C8B-B14F-4D97-AF65-F5344CB8AC3E}">
        <p14:creationId xmlns:p14="http://schemas.microsoft.com/office/powerpoint/2010/main" val="1419053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8" name="CuadroTexto 7">
            <a:extLst>
              <a:ext uri="{FF2B5EF4-FFF2-40B4-BE49-F238E27FC236}">
                <a16:creationId xmlns:a16="http://schemas.microsoft.com/office/drawing/2014/main" id="{E20F58EA-E9B6-46AE-64BA-E289F7247FC5}"/>
              </a:ext>
            </a:extLst>
          </p:cNvPr>
          <p:cNvSpPr txBox="1"/>
          <p:nvPr/>
        </p:nvSpPr>
        <p:spPr>
          <a:xfrm>
            <a:off x="770010" y="1563547"/>
            <a:ext cx="6096000" cy="369332"/>
          </a:xfrm>
          <a:prstGeom prst="rect">
            <a:avLst/>
          </a:prstGeom>
          <a:noFill/>
        </p:spPr>
        <p:txBody>
          <a:bodyPr wrap="square">
            <a:spAutoFit/>
          </a:bodyPr>
          <a:lstStyle/>
          <a:p>
            <a:r>
              <a:rPr lang="en-US" i="1" dirty="0">
                <a:latin typeface="Arial" panose="020B0604020202020204" pitchFamily="34" charset="0"/>
                <a:ea typeface="Calibri" panose="020F0502020204030204" pitchFamily="34" charset="0"/>
              </a:rPr>
              <a:t>b) </a:t>
            </a:r>
            <a:r>
              <a:rPr lang="en-US" sz="1800" i="1" dirty="0">
                <a:effectLst/>
                <a:latin typeface="Arial" panose="020B0604020202020204" pitchFamily="34" charset="0"/>
                <a:ea typeface="Calibri" panose="020F0502020204030204" pitchFamily="34" charset="0"/>
                <a:cs typeface="Arial" panose="020B0604020202020204" pitchFamily="34" charset="0"/>
              </a:rPr>
              <a:t>Support vector machine:</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 name="Imagen 1">
            <a:extLst>
              <a:ext uri="{FF2B5EF4-FFF2-40B4-BE49-F238E27FC236}">
                <a16:creationId xmlns:a16="http://schemas.microsoft.com/office/drawing/2014/main" id="{82E91B38-17B5-3F75-360D-D85ED6713D7C}"/>
              </a:ext>
            </a:extLst>
          </p:cNvPr>
          <p:cNvPicPr>
            <a:picLocks noChangeAspect="1"/>
          </p:cNvPicPr>
          <p:nvPr/>
        </p:nvPicPr>
        <p:blipFill>
          <a:blip r:embed="rId4"/>
          <a:stretch>
            <a:fillRect/>
          </a:stretch>
        </p:blipFill>
        <p:spPr>
          <a:xfrm>
            <a:off x="770010" y="2093308"/>
            <a:ext cx="10687961" cy="344368"/>
          </a:xfrm>
          <a:prstGeom prst="rect">
            <a:avLst/>
          </a:prstGeom>
        </p:spPr>
      </p:pic>
      <p:pic>
        <p:nvPicPr>
          <p:cNvPr id="10" name="Imagen 9">
            <a:extLst>
              <a:ext uri="{FF2B5EF4-FFF2-40B4-BE49-F238E27FC236}">
                <a16:creationId xmlns:a16="http://schemas.microsoft.com/office/drawing/2014/main" id="{A98A835E-497E-0C4F-32C7-40787BD6A150}"/>
              </a:ext>
            </a:extLst>
          </p:cNvPr>
          <p:cNvPicPr>
            <a:picLocks noChangeAspect="1"/>
          </p:cNvPicPr>
          <p:nvPr/>
        </p:nvPicPr>
        <p:blipFill>
          <a:blip r:embed="rId5"/>
          <a:stretch>
            <a:fillRect/>
          </a:stretch>
        </p:blipFill>
        <p:spPr>
          <a:xfrm>
            <a:off x="770011" y="2437675"/>
            <a:ext cx="6976542" cy="629989"/>
          </a:xfrm>
          <a:prstGeom prst="rect">
            <a:avLst/>
          </a:prstGeom>
        </p:spPr>
      </p:pic>
      <p:pic>
        <p:nvPicPr>
          <p:cNvPr id="13" name="Imagen 12">
            <a:extLst>
              <a:ext uri="{FF2B5EF4-FFF2-40B4-BE49-F238E27FC236}">
                <a16:creationId xmlns:a16="http://schemas.microsoft.com/office/drawing/2014/main" id="{D567FB4A-01D1-FF27-5996-DDCDFAB1068D}"/>
              </a:ext>
            </a:extLst>
          </p:cNvPr>
          <p:cNvPicPr>
            <a:picLocks noChangeAspect="1"/>
          </p:cNvPicPr>
          <p:nvPr/>
        </p:nvPicPr>
        <p:blipFill>
          <a:blip r:embed="rId6"/>
          <a:stretch>
            <a:fillRect/>
          </a:stretch>
        </p:blipFill>
        <p:spPr>
          <a:xfrm>
            <a:off x="4044292" y="3162204"/>
            <a:ext cx="3967037" cy="3379885"/>
          </a:xfrm>
          <a:prstGeom prst="rect">
            <a:avLst/>
          </a:prstGeom>
        </p:spPr>
      </p:pic>
    </p:spTree>
    <p:extLst>
      <p:ext uri="{BB962C8B-B14F-4D97-AF65-F5344CB8AC3E}">
        <p14:creationId xmlns:p14="http://schemas.microsoft.com/office/powerpoint/2010/main" val="2872420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53</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8" name="CuadroTexto 7">
            <a:extLst>
              <a:ext uri="{FF2B5EF4-FFF2-40B4-BE49-F238E27FC236}">
                <a16:creationId xmlns:a16="http://schemas.microsoft.com/office/drawing/2014/main" id="{E20F58EA-E9B6-46AE-64BA-E289F7247FC5}"/>
              </a:ext>
            </a:extLst>
          </p:cNvPr>
          <p:cNvSpPr txBox="1"/>
          <p:nvPr/>
        </p:nvSpPr>
        <p:spPr>
          <a:xfrm>
            <a:off x="770010" y="1563547"/>
            <a:ext cx="6096000" cy="369332"/>
          </a:xfrm>
          <a:prstGeom prst="rect">
            <a:avLst/>
          </a:prstGeom>
          <a:noFill/>
        </p:spPr>
        <p:txBody>
          <a:bodyPr wrap="square">
            <a:spAutoFit/>
          </a:bodyPr>
          <a:lstStyle/>
          <a:p>
            <a:r>
              <a:rPr lang="en-US" sz="1800" i="1" dirty="0">
                <a:effectLst/>
                <a:latin typeface="Arial" panose="020B0604020202020204" pitchFamily="34" charset="0"/>
                <a:ea typeface="Calibri" panose="020F0502020204030204" pitchFamily="34" charset="0"/>
                <a:cs typeface="Arial" panose="020B0604020202020204" pitchFamily="34" charset="0"/>
              </a:rPr>
              <a:t>c) </a:t>
            </a:r>
            <a:r>
              <a:rPr lang="en-US" sz="1800" i="1" dirty="0">
                <a:effectLst/>
                <a:latin typeface="Arial" panose="020B0604020202020204" pitchFamily="34" charset="0"/>
                <a:ea typeface="Calibri" panose="020F0502020204030204" pitchFamily="34" charset="0"/>
              </a:rPr>
              <a:t>Decision tree classifier:</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Imagen 5">
            <a:extLst>
              <a:ext uri="{FF2B5EF4-FFF2-40B4-BE49-F238E27FC236}">
                <a16:creationId xmlns:a16="http://schemas.microsoft.com/office/drawing/2014/main" id="{D3F9EC3D-B7BB-5E4B-276E-B01C2E59AFAF}"/>
              </a:ext>
            </a:extLst>
          </p:cNvPr>
          <p:cNvPicPr>
            <a:picLocks noChangeAspect="1"/>
          </p:cNvPicPr>
          <p:nvPr/>
        </p:nvPicPr>
        <p:blipFill>
          <a:blip r:embed="rId4"/>
          <a:stretch>
            <a:fillRect/>
          </a:stretch>
        </p:blipFill>
        <p:spPr>
          <a:xfrm>
            <a:off x="770011" y="2289247"/>
            <a:ext cx="7109931" cy="621372"/>
          </a:xfrm>
          <a:prstGeom prst="rect">
            <a:avLst/>
          </a:prstGeom>
        </p:spPr>
      </p:pic>
      <p:pic>
        <p:nvPicPr>
          <p:cNvPr id="11" name="Imagen 10">
            <a:extLst>
              <a:ext uri="{FF2B5EF4-FFF2-40B4-BE49-F238E27FC236}">
                <a16:creationId xmlns:a16="http://schemas.microsoft.com/office/drawing/2014/main" id="{C29686E6-F430-22CF-4FFE-F2A6EC014E85}"/>
              </a:ext>
            </a:extLst>
          </p:cNvPr>
          <p:cNvPicPr>
            <a:picLocks noChangeAspect="1"/>
          </p:cNvPicPr>
          <p:nvPr/>
        </p:nvPicPr>
        <p:blipFill>
          <a:blip r:embed="rId5"/>
          <a:stretch>
            <a:fillRect/>
          </a:stretch>
        </p:blipFill>
        <p:spPr>
          <a:xfrm>
            <a:off x="4005317" y="2945127"/>
            <a:ext cx="4181366" cy="3556928"/>
          </a:xfrm>
          <a:prstGeom prst="rect">
            <a:avLst/>
          </a:prstGeom>
        </p:spPr>
      </p:pic>
      <p:pic>
        <p:nvPicPr>
          <p:cNvPr id="5" name="Imagen 4">
            <a:extLst>
              <a:ext uri="{FF2B5EF4-FFF2-40B4-BE49-F238E27FC236}">
                <a16:creationId xmlns:a16="http://schemas.microsoft.com/office/drawing/2014/main" id="{3A75718F-6BDF-7DBB-9CA6-8CD06A98654B}"/>
              </a:ext>
            </a:extLst>
          </p:cNvPr>
          <p:cNvPicPr>
            <a:picLocks noChangeAspect="1"/>
          </p:cNvPicPr>
          <p:nvPr/>
        </p:nvPicPr>
        <p:blipFill>
          <a:blip r:embed="rId6"/>
          <a:stretch>
            <a:fillRect/>
          </a:stretch>
        </p:blipFill>
        <p:spPr>
          <a:xfrm>
            <a:off x="544943" y="1984593"/>
            <a:ext cx="11102113" cy="171809"/>
          </a:xfrm>
          <a:prstGeom prst="rect">
            <a:avLst/>
          </a:prstGeom>
        </p:spPr>
      </p:pic>
    </p:spTree>
    <p:extLst>
      <p:ext uri="{BB962C8B-B14F-4D97-AF65-F5344CB8AC3E}">
        <p14:creationId xmlns:p14="http://schemas.microsoft.com/office/powerpoint/2010/main" val="1879235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8" name="CuadroTexto 7">
            <a:extLst>
              <a:ext uri="{FF2B5EF4-FFF2-40B4-BE49-F238E27FC236}">
                <a16:creationId xmlns:a16="http://schemas.microsoft.com/office/drawing/2014/main" id="{E20F58EA-E9B6-46AE-64BA-E289F7247FC5}"/>
              </a:ext>
            </a:extLst>
          </p:cNvPr>
          <p:cNvSpPr txBox="1"/>
          <p:nvPr/>
        </p:nvSpPr>
        <p:spPr>
          <a:xfrm>
            <a:off x="770010" y="1563547"/>
            <a:ext cx="6096000" cy="369332"/>
          </a:xfrm>
          <a:prstGeom prst="rect">
            <a:avLst/>
          </a:prstGeom>
          <a:noFill/>
        </p:spPr>
        <p:txBody>
          <a:bodyPr wrap="square">
            <a:spAutoFit/>
          </a:bodyPr>
          <a:lstStyle/>
          <a:p>
            <a:r>
              <a:rPr lang="en-US" i="1" dirty="0">
                <a:latin typeface="Arial" panose="020B0604020202020204" pitchFamily="34" charset="0"/>
                <a:ea typeface="Calibri" panose="020F0502020204030204" pitchFamily="34" charset="0"/>
                <a:cs typeface="Arial" panose="020B0604020202020204" pitchFamily="34" charset="0"/>
              </a:rPr>
              <a:t>d) </a:t>
            </a:r>
            <a:r>
              <a:rPr lang="en-US" sz="1800" i="1" dirty="0">
                <a:effectLst/>
                <a:latin typeface="Arial" panose="020B0604020202020204" pitchFamily="34" charset="0"/>
                <a:ea typeface="Calibri" panose="020F0502020204030204" pitchFamily="34" charset="0"/>
                <a:cs typeface="Arial" panose="020B0604020202020204" pitchFamily="34" charset="0"/>
              </a:rPr>
              <a:t>K nearest neighbors:</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 name="Imagen 1">
            <a:extLst>
              <a:ext uri="{FF2B5EF4-FFF2-40B4-BE49-F238E27FC236}">
                <a16:creationId xmlns:a16="http://schemas.microsoft.com/office/drawing/2014/main" id="{01378177-7013-F6F5-CB3A-55E01054FA9B}"/>
              </a:ext>
            </a:extLst>
          </p:cNvPr>
          <p:cNvPicPr>
            <a:picLocks noChangeAspect="1"/>
          </p:cNvPicPr>
          <p:nvPr/>
        </p:nvPicPr>
        <p:blipFill>
          <a:blip r:embed="rId4"/>
          <a:stretch>
            <a:fillRect/>
          </a:stretch>
        </p:blipFill>
        <p:spPr>
          <a:xfrm>
            <a:off x="770011" y="2062858"/>
            <a:ext cx="8934428" cy="291020"/>
          </a:xfrm>
          <a:prstGeom prst="rect">
            <a:avLst/>
          </a:prstGeom>
        </p:spPr>
      </p:pic>
      <p:pic>
        <p:nvPicPr>
          <p:cNvPr id="9" name="Imagen 8">
            <a:extLst>
              <a:ext uri="{FF2B5EF4-FFF2-40B4-BE49-F238E27FC236}">
                <a16:creationId xmlns:a16="http://schemas.microsoft.com/office/drawing/2014/main" id="{ECEB9392-C1EA-A607-CD15-E2196D810DD3}"/>
              </a:ext>
            </a:extLst>
          </p:cNvPr>
          <p:cNvPicPr>
            <a:picLocks noChangeAspect="1"/>
          </p:cNvPicPr>
          <p:nvPr/>
        </p:nvPicPr>
        <p:blipFill>
          <a:blip r:embed="rId5"/>
          <a:stretch>
            <a:fillRect/>
          </a:stretch>
        </p:blipFill>
        <p:spPr>
          <a:xfrm>
            <a:off x="770010" y="2337581"/>
            <a:ext cx="6830325" cy="599961"/>
          </a:xfrm>
          <a:prstGeom prst="rect">
            <a:avLst/>
          </a:prstGeom>
        </p:spPr>
      </p:pic>
      <p:pic>
        <p:nvPicPr>
          <p:cNvPr id="12" name="Imagen 11">
            <a:extLst>
              <a:ext uri="{FF2B5EF4-FFF2-40B4-BE49-F238E27FC236}">
                <a16:creationId xmlns:a16="http://schemas.microsoft.com/office/drawing/2014/main" id="{AA4460F0-EF30-3AC5-F31E-1E209FFE4A87}"/>
              </a:ext>
            </a:extLst>
          </p:cNvPr>
          <p:cNvPicPr>
            <a:picLocks noChangeAspect="1"/>
          </p:cNvPicPr>
          <p:nvPr/>
        </p:nvPicPr>
        <p:blipFill>
          <a:blip r:embed="rId6"/>
          <a:stretch>
            <a:fillRect/>
          </a:stretch>
        </p:blipFill>
        <p:spPr>
          <a:xfrm>
            <a:off x="3951405" y="2991801"/>
            <a:ext cx="4289190" cy="3646219"/>
          </a:xfrm>
          <a:prstGeom prst="rect">
            <a:avLst/>
          </a:prstGeom>
        </p:spPr>
      </p:pic>
    </p:spTree>
    <p:extLst>
      <p:ext uri="{BB962C8B-B14F-4D97-AF65-F5344CB8AC3E}">
        <p14:creationId xmlns:p14="http://schemas.microsoft.com/office/powerpoint/2010/main" val="1634460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56</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uadroTexto 5">
            <a:extLst>
              <a:ext uri="{FF2B5EF4-FFF2-40B4-BE49-F238E27FC236}">
                <a16:creationId xmlns:a16="http://schemas.microsoft.com/office/drawing/2014/main" id="{7D9061B5-CB26-F1B1-2539-238D01927DD3}"/>
              </a:ext>
            </a:extLst>
          </p:cNvPr>
          <p:cNvSpPr txBox="1"/>
          <p:nvPr/>
        </p:nvSpPr>
        <p:spPr>
          <a:xfrm>
            <a:off x="770011" y="4956106"/>
            <a:ext cx="10792724" cy="1015663"/>
          </a:xfrm>
          <a:prstGeom prst="rect">
            <a:avLst/>
          </a:prstGeom>
          <a:noFill/>
        </p:spPr>
        <p:txBody>
          <a:bodyPr wrap="square">
            <a:spAutoFit/>
          </a:bodyPr>
          <a:lstStyle/>
          <a:p>
            <a:pPr marL="285750" indent="-285750">
              <a:buFont typeface="Arial" panose="020B0604020202020204" pitchFamily="34" charset="0"/>
              <a:buChar char="•"/>
            </a:pPr>
            <a:r>
              <a:rPr lang="en-US" sz="2000" dirty="0"/>
              <a:t>The flight numbers of the different missions shows on X axis.</a:t>
            </a:r>
          </a:p>
          <a:p>
            <a:pPr marL="285750" indent="-285750">
              <a:buFont typeface="Arial" panose="020B0604020202020204" pitchFamily="34" charset="0"/>
              <a:buChar char="•"/>
            </a:pPr>
            <a:r>
              <a:rPr lang="en-US" sz="2000" dirty="0"/>
              <a:t>The Launch Sites (CCAFS-SLC-40, WAFB-SLC-4E and KSC-LC-39A) are shown on Y axis.</a:t>
            </a:r>
          </a:p>
          <a:p>
            <a:pPr marL="285750" indent="-285750">
              <a:buFont typeface="Arial" panose="020B0604020202020204" pitchFamily="34" charset="0"/>
              <a:buChar char="•"/>
            </a:pPr>
            <a:r>
              <a:rPr lang="en-US" sz="2000" dirty="0"/>
              <a:t>The color of each point on the graph shows in orange whether it succeeded or failed in blue.</a:t>
            </a:r>
          </a:p>
        </p:txBody>
      </p:sp>
      <p:pic>
        <p:nvPicPr>
          <p:cNvPr id="7" name="Imagen 6">
            <a:extLst>
              <a:ext uri="{FF2B5EF4-FFF2-40B4-BE49-F238E27FC236}">
                <a16:creationId xmlns:a16="http://schemas.microsoft.com/office/drawing/2014/main" id="{E50E0565-E717-03A0-72F2-E96F83C73657}"/>
              </a:ext>
            </a:extLst>
          </p:cNvPr>
          <p:cNvPicPr>
            <a:picLocks noChangeAspect="1"/>
          </p:cNvPicPr>
          <p:nvPr/>
        </p:nvPicPr>
        <p:blipFill>
          <a:blip r:embed="rId3"/>
          <a:stretch>
            <a:fillRect/>
          </a:stretch>
        </p:blipFill>
        <p:spPr>
          <a:xfrm>
            <a:off x="770011" y="1611742"/>
            <a:ext cx="10792724" cy="317664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57</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B02F0E69-19CC-314F-C8F4-890FEBBF8A07}"/>
              </a:ext>
            </a:extLst>
          </p:cNvPr>
          <p:cNvPicPr>
            <a:picLocks noChangeAspect="1"/>
          </p:cNvPicPr>
          <p:nvPr/>
        </p:nvPicPr>
        <p:blipFill>
          <a:blip r:embed="rId3"/>
          <a:stretch>
            <a:fillRect/>
          </a:stretch>
        </p:blipFill>
        <p:spPr>
          <a:xfrm>
            <a:off x="770011" y="1492455"/>
            <a:ext cx="10515600" cy="2961558"/>
          </a:xfrm>
          <a:prstGeom prst="rect">
            <a:avLst/>
          </a:prstGeom>
        </p:spPr>
      </p:pic>
      <p:sp>
        <p:nvSpPr>
          <p:cNvPr id="11" name="CuadroTexto 10">
            <a:extLst>
              <a:ext uri="{FF2B5EF4-FFF2-40B4-BE49-F238E27FC236}">
                <a16:creationId xmlns:a16="http://schemas.microsoft.com/office/drawing/2014/main" id="{D187C728-5B46-EFCB-01A4-C5AA9D9D8FE6}"/>
              </a:ext>
            </a:extLst>
          </p:cNvPr>
          <p:cNvSpPr txBox="1"/>
          <p:nvPr/>
        </p:nvSpPr>
        <p:spPr>
          <a:xfrm>
            <a:off x="770011" y="4871246"/>
            <a:ext cx="10551583" cy="1015663"/>
          </a:xfrm>
          <a:prstGeom prst="rect">
            <a:avLst/>
          </a:prstGeom>
          <a:noFill/>
        </p:spPr>
        <p:txBody>
          <a:bodyPr wrap="square">
            <a:spAutoFit/>
          </a:bodyPr>
          <a:lstStyle/>
          <a:p>
            <a:pPr marL="342900" indent="-342900">
              <a:buFont typeface="Arial" panose="020B0604020202020204" pitchFamily="34" charset="0"/>
              <a:buChar char="•"/>
            </a:pPr>
            <a:r>
              <a:rPr lang="en-US" sz="2000" dirty="0"/>
              <a:t>The Payload Mass is shown on X axis with values between 0 and 16,000 kilograms.</a:t>
            </a:r>
          </a:p>
          <a:p>
            <a:pPr marL="342900" indent="-342900">
              <a:buFont typeface="Arial" panose="020B0604020202020204" pitchFamily="34" charset="0"/>
              <a:buChar char="•"/>
            </a:pPr>
            <a:r>
              <a:rPr lang="en-US" sz="2000" dirty="0"/>
              <a:t>The Launch Sites (CCAFS-SLC-40, WAFB-SLC-4E and KSC-LC-39A) are shown on Y axis.</a:t>
            </a:r>
          </a:p>
          <a:p>
            <a:pPr marL="342900" indent="-342900">
              <a:buFont typeface="Arial" panose="020B0604020202020204" pitchFamily="34" charset="0"/>
              <a:buChar char="•"/>
            </a:pPr>
            <a:r>
              <a:rPr lang="en-US" sz="2000" dirty="0"/>
              <a:t>The color of each point on the graph shows in orange whether it succeeded or failed in blue.</a:t>
            </a:r>
            <a:endParaRPr lang="es-MX" sz="2000" dirty="0"/>
          </a:p>
        </p:txBody>
      </p:sp>
    </p:spTree>
    <p:extLst>
      <p:ext uri="{BB962C8B-B14F-4D97-AF65-F5344CB8AC3E}">
        <p14:creationId xmlns:p14="http://schemas.microsoft.com/office/powerpoint/2010/main" val="3869789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58</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6DE11246-5366-73A6-4ED8-669E663B54F9}"/>
              </a:ext>
            </a:extLst>
          </p:cNvPr>
          <p:cNvPicPr>
            <a:picLocks noChangeAspect="1"/>
          </p:cNvPicPr>
          <p:nvPr/>
        </p:nvPicPr>
        <p:blipFill>
          <a:blip r:embed="rId3"/>
          <a:stretch>
            <a:fillRect/>
          </a:stretch>
        </p:blipFill>
        <p:spPr>
          <a:xfrm>
            <a:off x="4041973" y="1446489"/>
            <a:ext cx="4108054" cy="3331988"/>
          </a:xfrm>
          <a:prstGeom prst="rect">
            <a:avLst/>
          </a:prstGeom>
        </p:spPr>
      </p:pic>
      <p:sp>
        <p:nvSpPr>
          <p:cNvPr id="7" name="CuadroTexto 6">
            <a:extLst>
              <a:ext uri="{FF2B5EF4-FFF2-40B4-BE49-F238E27FC236}">
                <a16:creationId xmlns:a16="http://schemas.microsoft.com/office/drawing/2014/main" id="{2CADA5B6-72FF-E080-7728-C493F006EB49}"/>
              </a:ext>
            </a:extLst>
          </p:cNvPr>
          <p:cNvSpPr txBox="1"/>
          <p:nvPr/>
        </p:nvSpPr>
        <p:spPr>
          <a:xfrm>
            <a:off x="770011" y="5102243"/>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Orbit Type is shown on X axis (ES-L1, GEO, GTO, HEO, ISS, LEO, MEO, PO, SO, SSO and VLEO).</a:t>
            </a:r>
          </a:p>
          <a:p>
            <a:pPr marL="342900" indent="-342900">
              <a:buFont typeface="Arial" panose="020B0604020202020204" pitchFamily="34" charset="0"/>
              <a:buChar char="•"/>
            </a:pPr>
            <a:r>
              <a:rPr lang="en-US" sz="2000" dirty="0"/>
              <a:t>The success rate is shown on Y axis, 1 means 100% of success.</a:t>
            </a:r>
            <a:endParaRPr lang="es-MX" sz="2000" dirty="0"/>
          </a:p>
        </p:txBody>
      </p:sp>
    </p:spTree>
    <p:extLst>
      <p:ext uri="{BB962C8B-B14F-4D97-AF65-F5344CB8AC3E}">
        <p14:creationId xmlns:p14="http://schemas.microsoft.com/office/powerpoint/2010/main" val="80090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59</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a:extLst>
              <a:ext uri="{FF2B5EF4-FFF2-40B4-BE49-F238E27FC236}">
                <a16:creationId xmlns:a16="http://schemas.microsoft.com/office/drawing/2014/main" id="{7ECD0C89-0625-9271-E52A-9CB12476A50A}"/>
              </a:ext>
            </a:extLst>
          </p:cNvPr>
          <p:cNvPicPr>
            <a:picLocks noChangeAspect="1"/>
          </p:cNvPicPr>
          <p:nvPr/>
        </p:nvPicPr>
        <p:blipFill>
          <a:blip r:embed="rId3"/>
          <a:stretch>
            <a:fillRect/>
          </a:stretch>
        </p:blipFill>
        <p:spPr>
          <a:xfrm>
            <a:off x="770010" y="1491564"/>
            <a:ext cx="10687961" cy="2824797"/>
          </a:xfrm>
          <a:prstGeom prst="rect">
            <a:avLst/>
          </a:prstGeom>
        </p:spPr>
      </p:pic>
      <p:sp>
        <p:nvSpPr>
          <p:cNvPr id="7" name="CuadroTexto 6">
            <a:extLst>
              <a:ext uri="{FF2B5EF4-FFF2-40B4-BE49-F238E27FC236}">
                <a16:creationId xmlns:a16="http://schemas.microsoft.com/office/drawing/2014/main" id="{779028A5-B93D-4DB6-5FBD-C097ACFF0B2A}"/>
              </a:ext>
            </a:extLst>
          </p:cNvPr>
          <p:cNvSpPr txBox="1"/>
          <p:nvPr/>
        </p:nvSpPr>
        <p:spPr>
          <a:xfrm>
            <a:off x="770011" y="4548245"/>
            <a:ext cx="10687960" cy="1015663"/>
          </a:xfrm>
          <a:prstGeom prst="rect">
            <a:avLst/>
          </a:prstGeom>
          <a:noFill/>
        </p:spPr>
        <p:txBody>
          <a:bodyPr wrap="square">
            <a:spAutoFit/>
          </a:bodyPr>
          <a:lstStyle/>
          <a:p>
            <a:pPr marL="342900" indent="-342900">
              <a:buFont typeface="Arial" panose="020B0604020202020204" pitchFamily="34" charset="0"/>
              <a:buChar char="•"/>
            </a:pPr>
            <a:r>
              <a:rPr lang="en-US" sz="2000" dirty="0"/>
              <a:t>Flight numbers of the different missions are shown on X axis.</a:t>
            </a:r>
          </a:p>
          <a:p>
            <a:pPr marL="342900" indent="-342900">
              <a:buFont typeface="Arial" panose="020B0604020202020204" pitchFamily="34" charset="0"/>
              <a:buChar char="•"/>
            </a:pPr>
            <a:r>
              <a:rPr lang="en-US" sz="2000" dirty="0"/>
              <a:t>Orbit Type is shown on the Y axis (LEO, ISS, PO, GTO, ES-L1, SSO, HEO, MEO, VLEO, SO and GEO).</a:t>
            </a:r>
          </a:p>
          <a:p>
            <a:pPr marL="342900" indent="-342900">
              <a:buFont typeface="Arial" panose="020B0604020202020204" pitchFamily="34" charset="0"/>
              <a:buChar char="•"/>
            </a:pPr>
            <a:r>
              <a:rPr lang="en-US" sz="2000" dirty="0"/>
              <a:t>The color of each point on the graph shows in orange whether it succeeded or failed in blue.</a:t>
            </a:r>
            <a:endParaRPr lang="es-MX" sz="2000" dirty="0"/>
          </a:p>
        </p:txBody>
      </p:sp>
    </p:spTree>
    <p:extLst>
      <p:ext uri="{BB962C8B-B14F-4D97-AF65-F5344CB8AC3E}">
        <p14:creationId xmlns:p14="http://schemas.microsoft.com/office/powerpoint/2010/main" val="110672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69BE30-2054-62FE-FCE2-7FFA26C8944B}"/>
              </a:ext>
            </a:extLst>
          </p:cNvPr>
          <p:cNvSpPr txBox="1">
            <a:spLocks/>
          </p:cNvSpPr>
          <p:nvPr/>
        </p:nvSpPr>
        <p:spPr>
          <a:xfrm>
            <a:off x="770011" y="1510018"/>
            <a:ext cx="10687961"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all results:</a:t>
            </a:r>
          </a:p>
        </p:txBody>
      </p:sp>
      <p:sp>
        <p:nvSpPr>
          <p:cNvPr id="5" name="CuadroTexto 4">
            <a:extLst>
              <a:ext uri="{FF2B5EF4-FFF2-40B4-BE49-F238E27FC236}">
                <a16:creationId xmlns:a16="http://schemas.microsoft.com/office/drawing/2014/main" id="{F6AB7303-BDAA-FBBA-4FB1-D0314AA00189}"/>
              </a:ext>
            </a:extLst>
          </p:cNvPr>
          <p:cNvSpPr txBox="1"/>
          <p:nvPr/>
        </p:nvSpPr>
        <p:spPr>
          <a:xfrm>
            <a:off x="1079532" y="2303505"/>
            <a:ext cx="10378440" cy="3477875"/>
          </a:xfrm>
          <a:prstGeom prst="rect">
            <a:avLst/>
          </a:prstGeom>
          <a:noFill/>
        </p:spPr>
        <p:txBody>
          <a:bodyPr wrap="square">
            <a:spAutoFit/>
          </a:bodyPr>
          <a:lstStyle/>
          <a:p>
            <a:r>
              <a:rPr lang="en-US" sz="2000" dirty="0"/>
              <a:t>The first results were obtained using the SQL extension:</a:t>
            </a:r>
          </a:p>
          <a:p>
            <a:endParaRPr lang="en-US" sz="2000" dirty="0"/>
          </a:p>
          <a:p>
            <a:pPr marL="285750" indent="-285750" algn="just">
              <a:buFont typeface="Arial" panose="020B0604020202020204" pitchFamily="34" charset="0"/>
              <a:buChar char="•"/>
            </a:pPr>
            <a:r>
              <a:rPr lang="en-US" sz="2000" dirty="0"/>
              <a:t>SpaceX has four main launch sites, located mainly in the state of Florida, the main Payload mass moving sites are KSC LC-39A and CCAFS SLC-40.</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 total Payload Mass for customer NASA CRS was 45,596 kg, which represents the third Customer in terms of Payload Mass. Including other areas (CCDev, CCP, CCD and CTS), NASA is SpaceX's main customer.</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 average Payload Mass carried by version F9 v1.1 is 2,534.66 kilograms. It is the second to be minor after version F9 v1.0.</a:t>
            </a:r>
          </a:p>
        </p:txBody>
      </p:sp>
    </p:spTree>
    <p:extLst>
      <p:ext uri="{BB962C8B-B14F-4D97-AF65-F5344CB8AC3E}">
        <p14:creationId xmlns:p14="http://schemas.microsoft.com/office/powerpoint/2010/main" val="2190229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60</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3ADC20A3-56C8-9843-0D4E-FCB5BF82FFEB}"/>
              </a:ext>
            </a:extLst>
          </p:cNvPr>
          <p:cNvPicPr>
            <a:picLocks noChangeAspect="1"/>
          </p:cNvPicPr>
          <p:nvPr/>
        </p:nvPicPr>
        <p:blipFill>
          <a:blip r:embed="rId3"/>
          <a:stretch>
            <a:fillRect/>
          </a:stretch>
        </p:blipFill>
        <p:spPr>
          <a:xfrm>
            <a:off x="770010" y="1500986"/>
            <a:ext cx="10687961" cy="2874370"/>
          </a:xfrm>
          <a:prstGeom prst="rect">
            <a:avLst/>
          </a:prstGeom>
        </p:spPr>
      </p:pic>
      <p:sp>
        <p:nvSpPr>
          <p:cNvPr id="7" name="CuadroTexto 6">
            <a:extLst>
              <a:ext uri="{FF2B5EF4-FFF2-40B4-BE49-F238E27FC236}">
                <a16:creationId xmlns:a16="http://schemas.microsoft.com/office/drawing/2014/main" id="{DBD74CB5-16AD-B6A8-E8CD-6B6414B6334B}"/>
              </a:ext>
            </a:extLst>
          </p:cNvPr>
          <p:cNvSpPr txBox="1"/>
          <p:nvPr/>
        </p:nvSpPr>
        <p:spPr>
          <a:xfrm>
            <a:off x="770011" y="4565024"/>
            <a:ext cx="10687960" cy="1015663"/>
          </a:xfrm>
          <a:prstGeom prst="rect">
            <a:avLst/>
          </a:prstGeom>
          <a:noFill/>
        </p:spPr>
        <p:txBody>
          <a:bodyPr wrap="square">
            <a:spAutoFit/>
          </a:bodyPr>
          <a:lstStyle/>
          <a:p>
            <a:pPr marL="285750" indent="-285750">
              <a:buFont typeface="Arial" panose="020B0604020202020204" pitchFamily="34" charset="0"/>
              <a:buChar char="•"/>
            </a:pPr>
            <a:r>
              <a:rPr lang="en-US" sz="2000" dirty="0"/>
              <a:t>On X axis the Payload Mass is shown with values between 0 and 16,000 kilograms.</a:t>
            </a:r>
          </a:p>
          <a:p>
            <a:pPr marL="285750" indent="-285750">
              <a:buFont typeface="Arial" panose="020B0604020202020204" pitchFamily="34" charset="0"/>
              <a:buChar char="•"/>
            </a:pPr>
            <a:r>
              <a:rPr lang="en-US" sz="2000" dirty="0"/>
              <a:t>Orbit Type is shown on the Y axis (LEO, ISS, PO, GTO, ES-L1, SSO, HEO, MEO, VLEO, SO and GEO).</a:t>
            </a:r>
          </a:p>
          <a:p>
            <a:pPr marL="285750" indent="-285750">
              <a:buFont typeface="Arial" panose="020B0604020202020204" pitchFamily="34" charset="0"/>
              <a:buChar char="•"/>
            </a:pPr>
            <a:r>
              <a:rPr lang="en-US" sz="2000" dirty="0"/>
              <a:t>The color of each point on the graph shows in orange whether it succeeded or failed in blue.</a:t>
            </a:r>
            <a:endParaRPr lang="es-MX" sz="2000" dirty="0"/>
          </a:p>
        </p:txBody>
      </p:sp>
    </p:spTree>
    <p:extLst>
      <p:ext uri="{BB962C8B-B14F-4D97-AF65-F5344CB8AC3E}">
        <p14:creationId xmlns:p14="http://schemas.microsoft.com/office/powerpoint/2010/main" val="3145340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61</a:t>
            </a:fld>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48396740-2123-8D20-E4BE-CF977EBE5ABD}"/>
              </a:ext>
            </a:extLst>
          </p:cNvPr>
          <p:cNvPicPr>
            <a:picLocks noChangeAspect="1"/>
          </p:cNvPicPr>
          <p:nvPr/>
        </p:nvPicPr>
        <p:blipFill>
          <a:blip r:embed="rId3"/>
          <a:stretch>
            <a:fillRect/>
          </a:stretch>
        </p:blipFill>
        <p:spPr>
          <a:xfrm>
            <a:off x="3946089" y="1427008"/>
            <a:ext cx="4299821" cy="3312139"/>
          </a:xfrm>
          <a:prstGeom prst="rect">
            <a:avLst/>
          </a:prstGeom>
        </p:spPr>
      </p:pic>
      <p:sp>
        <p:nvSpPr>
          <p:cNvPr id="7" name="CuadroTexto 6">
            <a:extLst>
              <a:ext uri="{FF2B5EF4-FFF2-40B4-BE49-F238E27FC236}">
                <a16:creationId xmlns:a16="http://schemas.microsoft.com/office/drawing/2014/main" id="{AB4C9663-1955-8E81-DB08-A7C092D4F84A}"/>
              </a:ext>
            </a:extLst>
          </p:cNvPr>
          <p:cNvSpPr txBox="1"/>
          <p:nvPr/>
        </p:nvSpPr>
        <p:spPr>
          <a:xfrm>
            <a:off x="770011" y="5112526"/>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X axis shows the years of the missions from 2010 to 2020.</a:t>
            </a:r>
          </a:p>
          <a:p>
            <a:pPr marL="342900" indent="-342900">
              <a:buFont typeface="Arial" panose="020B0604020202020204" pitchFamily="34" charset="0"/>
              <a:buChar char="•"/>
            </a:pPr>
            <a:r>
              <a:rPr lang="en-US" sz="2000" dirty="0"/>
              <a:t>The Y axis shows the average success rate for each year, with 1 being 100%.</a:t>
            </a:r>
            <a:endParaRPr lang="es-MX" sz="2000" dirty="0"/>
          </a:p>
        </p:txBody>
      </p:sp>
    </p:spTree>
    <p:extLst>
      <p:ext uri="{BB962C8B-B14F-4D97-AF65-F5344CB8AC3E}">
        <p14:creationId xmlns:p14="http://schemas.microsoft.com/office/powerpoint/2010/main" val="706594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62</a:t>
            </a:fld>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D5054680-81BA-610F-691C-D48BE50457DE}"/>
              </a:ext>
            </a:extLst>
          </p:cNvPr>
          <p:cNvPicPr>
            <a:picLocks noChangeAspect="1"/>
          </p:cNvPicPr>
          <p:nvPr/>
        </p:nvPicPr>
        <p:blipFill>
          <a:blip r:embed="rId3"/>
          <a:stretch>
            <a:fillRect/>
          </a:stretch>
        </p:blipFill>
        <p:spPr>
          <a:xfrm>
            <a:off x="2283268" y="1695604"/>
            <a:ext cx="7489086" cy="2708013"/>
          </a:xfrm>
          <a:prstGeom prst="rect">
            <a:avLst/>
          </a:prstGeom>
        </p:spPr>
      </p:pic>
      <p:sp>
        <p:nvSpPr>
          <p:cNvPr id="7" name="CuadroTexto 6">
            <a:extLst>
              <a:ext uri="{FF2B5EF4-FFF2-40B4-BE49-F238E27FC236}">
                <a16:creationId xmlns:a16="http://schemas.microsoft.com/office/drawing/2014/main" id="{10CC9D3A-A47F-6C2C-FF67-B9E4A66741E1}"/>
              </a:ext>
            </a:extLst>
          </p:cNvPr>
          <p:cNvSpPr txBox="1"/>
          <p:nvPr/>
        </p:nvSpPr>
        <p:spPr>
          <a:xfrm>
            <a:off x="770011" y="4857587"/>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“DISTINCT” command was used to ensure that different values were selected from the LAUNCH_SITE field of the Database.</a:t>
            </a:r>
            <a:endParaRPr lang="es-MX" sz="2000" dirty="0"/>
          </a:p>
        </p:txBody>
      </p:sp>
    </p:spTree>
    <p:extLst>
      <p:ext uri="{BB962C8B-B14F-4D97-AF65-F5344CB8AC3E}">
        <p14:creationId xmlns:p14="http://schemas.microsoft.com/office/powerpoint/2010/main" val="272785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63</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BF3CFF52-2539-0DFF-2ED5-2CE64DD7CB8C}"/>
              </a:ext>
            </a:extLst>
          </p:cNvPr>
          <p:cNvPicPr>
            <a:picLocks noChangeAspect="1"/>
          </p:cNvPicPr>
          <p:nvPr/>
        </p:nvPicPr>
        <p:blipFill>
          <a:blip r:embed="rId3"/>
          <a:stretch>
            <a:fillRect/>
          </a:stretch>
        </p:blipFill>
        <p:spPr>
          <a:xfrm>
            <a:off x="2654539" y="1337187"/>
            <a:ext cx="6745100" cy="3907145"/>
          </a:xfrm>
          <a:prstGeom prst="rect">
            <a:avLst/>
          </a:prstGeom>
        </p:spPr>
      </p:pic>
      <p:sp>
        <p:nvSpPr>
          <p:cNvPr id="7" name="CuadroTexto 6">
            <a:extLst>
              <a:ext uri="{FF2B5EF4-FFF2-40B4-BE49-F238E27FC236}">
                <a16:creationId xmlns:a16="http://schemas.microsoft.com/office/drawing/2014/main" id="{5F521EED-16F2-E6D3-FACC-E485C3A4F073}"/>
              </a:ext>
            </a:extLst>
          </p:cNvPr>
          <p:cNvSpPr txBox="1"/>
          <p:nvPr/>
        </p:nvSpPr>
        <p:spPr>
          <a:xfrm>
            <a:off x="770011" y="5379242"/>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Used “LIKE” command to select sites starting with CCA% and limited to 5 records with “LIMIT 5” command.</a:t>
            </a:r>
            <a:endParaRPr lang="es-MX" sz="2000" dirty="0"/>
          </a:p>
        </p:txBody>
      </p:sp>
    </p:spTree>
    <p:extLst>
      <p:ext uri="{BB962C8B-B14F-4D97-AF65-F5344CB8AC3E}">
        <p14:creationId xmlns:p14="http://schemas.microsoft.com/office/powerpoint/2010/main" val="1794738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64</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a:extLst>
              <a:ext uri="{FF2B5EF4-FFF2-40B4-BE49-F238E27FC236}">
                <a16:creationId xmlns:a16="http://schemas.microsoft.com/office/drawing/2014/main" id="{1CEA5D01-AB17-A81A-9D1F-E34F5E3A92D2}"/>
              </a:ext>
            </a:extLst>
          </p:cNvPr>
          <p:cNvPicPr>
            <a:picLocks noChangeAspect="1"/>
          </p:cNvPicPr>
          <p:nvPr/>
        </p:nvPicPr>
        <p:blipFill>
          <a:blip r:embed="rId3"/>
          <a:stretch>
            <a:fillRect/>
          </a:stretch>
        </p:blipFill>
        <p:spPr>
          <a:xfrm>
            <a:off x="2299757" y="2202424"/>
            <a:ext cx="7592486" cy="1524925"/>
          </a:xfrm>
          <a:prstGeom prst="rect">
            <a:avLst/>
          </a:prstGeom>
        </p:spPr>
      </p:pic>
      <p:sp>
        <p:nvSpPr>
          <p:cNvPr id="7" name="CuadroTexto 6">
            <a:extLst>
              <a:ext uri="{FF2B5EF4-FFF2-40B4-BE49-F238E27FC236}">
                <a16:creationId xmlns:a16="http://schemas.microsoft.com/office/drawing/2014/main" id="{55819B5D-48E4-25B9-DEE2-3DC2411015FB}"/>
              </a:ext>
            </a:extLst>
          </p:cNvPr>
          <p:cNvSpPr txBox="1"/>
          <p:nvPr/>
        </p:nvSpPr>
        <p:spPr>
          <a:xfrm>
            <a:off x="770011" y="4316795"/>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“SUM()” command is used to calculate the total weight and “WHERE” command to indicate that we want the Customer to be NASA (CRS).</a:t>
            </a:r>
            <a:endParaRPr lang="es-MX" sz="2000" dirty="0"/>
          </a:p>
        </p:txBody>
      </p:sp>
    </p:spTree>
    <p:extLst>
      <p:ext uri="{BB962C8B-B14F-4D97-AF65-F5344CB8AC3E}">
        <p14:creationId xmlns:p14="http://schemas.microsoft.com/office/powerpoint/2010/main" val="4010014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65</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a:extLst>
              <a:ext uri="{FF2B5EF4-FFF2-40B4-BE49-F238E27FC236}">
                <a16:creationId xmlns:a16="http://schemas.microsoft.com/office/drawing/2014/main" id="{E7154FB2-3967-9446-029E-74325D22BF5B}"/>
              </a:ext>
            </a:extLst>
          </p:cNvPr>
          <p:cNvPicPr>
            <a:picLocks noChangeAspect="1"/>
          </p:cNvPicPr>
          <p:nvPr/>
        </p:nvPicPr>
        <p:blipFill>
          <a:blip r:embed="rId3"/>
          <a:stretch>
            <a:fillRect/>
          </a:stretch>
        </p:blipFill>
        <p:spPr>
          <a:xfrm>
            <a:off x="1875364" y="2117294"/>
            <a:ext cx="8441272" cy="1661652"/>
          </a:xfrm>
          <a:prstGeom prst="rect">
            <a:avLst/>
          </a:prstGeom>
        </p:spPr>
      </p:pic>
      <p:sp>
        <p:nvSpPr>
          <p:cNvPr id="7" name="CuadroTexto 6">
            <a:extLst>
              <a:ext uri="{FF2B5EF4-FFF2-40B4-BE49-F238E27FC236}">
                <a16:creationId xmlns:a16="http://schemas.microsoft.com/office/drawing/2014/main" id="{BDAF2540-8DA7-79AC-A630-D235F8AAF04F}"/>
              </a:ext>
            </a:extLst>
          </p:cNvPr>
          <p:cNvSpPr txBox="1"/>
          <p:nvPr/>
        </p:nvSpPr>
        <p:spPr>
          <a:xfrm>
            <a:off x="770011" y="4130000"/>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“AVG()” command was used to calculate the average payload mass carried and “LIKE” command to take the Booster_Version that starts with “F9 v1.1%”.</a:t>
            </a:r>
            <a:endParaRPr lang="es-MX" sz="2000" dirty="0"/>
          </a:p>
        </p:txBody>
      </p:sp>
    </p:spTree>
    <p:extLst>
      <p:ext uri="{BB962C8B-B14F-4D97-AF65-F5344CB8AC3E}">
        <p14:creationId xmlns:p14="http://schemas.microsoft.com/office/powerpoint/2010/main" val="2735560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66</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2CDA32F0-7C73-C7BD-91BF-CA48F1E6F50B}"/>
              </a:ext>
            </a:extLst>
          </p:cNvPr>
          <p:cNvPicPr>
            <a:picLocks noChangeAspect="1"/>
          </p:cNvPicPr>
          <p:nvPr/>
        </p:nvPicPr>
        <p:blipFill>
          <a:blip r:embed="rId3"/>
          <a:stretch>
            <a:fillRect/>
          </a:stretch>
        </p:blipFill>
        <p:spPr>
          <a:xfrm>
            <a:off x="1994573" y="2125427"/>
            <a:ext cx="8202854" cy="1637870"/>
          </a:xfrm>
          <a:prstGeom prst="rect">
            <a:avLst/>
          </a:prstGeom>
        </p:spPr>
      </p:pic>
      <p:sp>
        <p:nvSpPr>
          <p:cNvPr id="7" name="CuadroTexto 6">
            <a:extLst>
              <a:ext uri="{FF2B5EF4-FFF2-40B4-BE49-F238E27FC236}">
                <a16:creationId xmlns:a16="http://schemas.microsoft.com/office/drawing/2014/main" id="{E9EAB6B5-76E3-9AD1-7E84-E416F08031A2}"/>
              </a:ext>
            </a:extLst>
          </p:cNvPr>
          <p:cNvSpPr txBox="1"/>
          <p:nvPr/>
        </p:nvSpPr>
        <p:spPr>
          <a:xfrm>
            <a:off x="770011" y="4200860"/>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“MIN()” command was used to select minimum value of the date and “WHERE” command to indicate that “Landing_Outcome” should be equal to “Success (ground pad)”.</a:t>
            </a:r>
            <a:endParaRPr lang="es-MX" sz="2000" dirty="0"/>
          </a:p>
        </p:txBody>
      </p:sp>
    </p:spTree>
    <p:extLst>
      <p:ext uri="{BB962C8B-B14F-4D97-AF65-F5344CB8AC3E}">
        <p14:creationId xmlns:p14="http://schemas.microsoft.com/office/powerpoint/2010/main" val="1434679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67</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A376C7BF-DC8D-D13A-0EC0-25632687FBE3}"/>
              </a:ext>
            </a:extLst>
          </p:cNvPr>
          <p:cNvPicPr>
            <a:picLocks noChangeAspect="1"/>
          </p:cNvPicPr>
          <p:nvPr/>
        </p:nvPicPr>
        <p:blipFill>
          <a:blip r:embed="rId3"/>
          <a:stretch>
            <a:fillRect/>
          </a:stretch>
        </p:blipFill>
        <p:spPr>
          <a:xfrm>
            <a:off x="770011" y="1623807"/>
            <a:ext cx="10515600" cy="2356860"/>
          </a:xfrm>
          <a:prstGeom prst="rect">
            <a:avLst/>
          </a:prstGeom>
        </p:spPr>
      </p:pic>
      <p:sp>
        <p:nvSpPr>
          <p:cNvPr id="6" name="CuadroTexto 5">
            <a:extLst>
              <a:ext uri="{FF2B5EF4-FFF2-40B4-BE49-F238E27FC236}">
                <a16:creationId xmlns:a16="http://schemas.microsoft.com/office/drawing/2014/main" id="{4C20F989-6BA8-8CFF-ED5B-FDAD71AC0BAD}"/>
              </a:ext>
            </a:extLst>
          </p:cNvPr>
          <p:cNvSpPr txBox="1"/>
          <p:nvPr/>
        </p:nvSpPr>
        <p:spPr>
          <a:xfrm>
            <a:off x="770010" y="4256971"/>
            <a:ext cx="10515599" cy="1015663"/>
          </a:xfrm>
          <a:prstGeom prst="rect">
            <a:avLst/>
          </a:prstGeom>
          <a:noFill/>
        </p:spPr>
        <p:txBody>
          <a:bodyPr wrap="square">
            <a:spAutoFit/>
          </a:bodyPr>
          <a:lstStyle/>
          <a:p>
            <a:pPr marL="342900" indent="-342900">
              <a:buFont typeface="Arial" panose="020B0604020202020204" pitchFamily="34" charset="0"/>
              <a:buChar char="•"/>
            </a:pPr>
            <a:r>
              <a:rPr lang="en-US" sz="2000" dirty="0"/>
              <a:t>The “WHERE” command was used to select the boosters that have the “LANDING_OUTCOME” equal to “Success (drone ship)” and “PAYLOAD_MASS__KG_” between 4,000 and 6,000 kilograms.</a:t>
            </a:r>
            <a:endParaRPr lang="es-MX" sz="2000" dirty="0"/>
          </a:p>
        </p:txBody>
      </p:sp>
    </p:spTree>
    <p:extLst>
      <p:ext uri="{BB962C8B-B14F-4D97-AF65-F5344CB8AC3E}">
        <p14:creationId xmlns:p14="http://schemas.microsoft.com/office/powerpoint/2010/main" val="639399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68</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a:extLst>
              <a:ext uri="{FF2B5EF4-FFF2-40B4-BE49-F238E27FC236}">
                <a16:creationId xmlns:a16="http://schemas.microsoft.com/office/drawing/2014/main" id="{83D72992-713A-ED0F-52CD-3EA1DBA66996}"/>
              </a:ext>
            </a:extLst>
          </p:cNvPr>
          <p:cNvPicPr>
            <a:picLocks noChangeAspect="1"/>
          </p:cNvPicPr>
          <p:nvPr/>
        </p:nvPicPr>
        <p:blipFill>
          <a:blip r:embed="rId3"/>
          <a:stretch>
            <a:fillRect/>
          </a:stretch>
        </p:blipFill>
        <p:spPr>
          <a:xfrm>
            <a:off x="1331983" y="1698082"/>
            <a:ext cx="9528033" cy="2569118"/>
          </a:xfrm>
          <a:prstGeom prst="rect">
            <a:avLst/>
          </a:prstGeom>
        </p:spPr>
      </p:pic>
      <p:sp>
        <p:nvSpPr>
          <p:cNvPr id="7" name="CuadroTexto 6">
            <a:extLst>
              <a:ext uri="{FF2B5EF4-FFF2-40B4-BE49-F238E27FC236}">
                <a16:creationId xmlns:a16="http://schemas.microsoft.com/office/drawing/2014/main" id="{4D1EEA4C-0554-36EE-E0FA-2A869149D690}"/>
              </a:ext>
            </a:extLst>
          </p:cNvPr>
          <p:cNvSpPr txBox="1"/>
          <p:nvPr/>
        </p:nvSpPr>
        <p:spPr>
          <a:xfrm>
            <a:off x="1331983" y="4684721"/>
            <a:ext cx="9528032"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“COUNT()” command was used to obtain the number of missions and “GROUP BY” command to have them grouped by Outcome type.</a:t>
            </a:r>
            <a:endParaRPr lang="es-MX" sz="2000" dirty="0"/>
          </a:p>
        </p:txBody>
      </p:sp>
    </p:spTree>
    <p:extLst>
      <p:ext uri="{BB962C8B-B14F-4D97-AF65-F5344CB8AC3E}">
        <p14:creationId xmlns:p14="http://schemas.microsoft.com/office/powerpoint/2010/main" val="1756972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a:extLst>
              <a:ext uri="{FF2B5EF4-FFF2-40B4-BE49-F238E27FC236}">
                <a16:creationId xmlns:a16="http://schemas.microsoft.com/office/drawing/2014/main" id="{B4675030-1D1B-0D32-2793-8D797312BE3A}"/>
              </a:ext>
            </a:extLst>
          </p:cNvPr>
          <p:cNvPicPr>
            <a:picLocks noChangeAspect="1"/>
          </p:cNvPicPr>
          <p:nvPr/>
        </p:nvPicPr>
        <p:blipFill>
          <a:blip r:embed="rId3"/>
          <a:stretch>
            <a:fillRect/>
          </a:stretch>
        </p:blipFill>
        <p:spPr>
          <a:xfrm>
            <a:off x="2186613" y="1380387"/>
            <a:ext cx="7822626" cy="3570959"/>
          </a:xfrm>
          <a:prstGeom prst="rect">
            <a:avLst/>
          </a:prstGeom>
        </p:spPr>
      </p:pic>
      <p:sp>
        <p:nvSpPr>
          <p:cNvPr id="7" name="CuadroTexto 6">
            <a:extLst>
              <a:ext uri="{FF2B5EF4-FFF2-40B4-BE49-F238E27FC236}">
                <a16:creationId xmlns:a16="http://schemas.microsoft.com/office/drawing/2014/main" id="{DE31A133-62BC-F749-EA8C-B52E6E61E70A}"/>
              </a:ext>
            </a:extLst>
          </p:cNvPr>
          <p:cNvSpPr txBox="1"/>
          <p:nvPr/>
        </p:nvSpPr>
        <p:spPr>
          <a:xfrm>
            <a:off x="770010" y="4951346"/>
            <a:ext cx="10515599" cy="1323439"/>
          </a:xfrm>
          <a:prstGeom prst="rect">
            <a:avLst/>
          </a:prstGeom>
          <a:noFill/>
        </p:spPr>
        <p:txBody>
          <a:bodyPr wrap="square">
            <a:spAutoFit/>
          </a:bodyPr>
          <a:lstStyle/>
          <a:p>
            <a:pPr marL="342900" indent="-342900">
              <a:buFont typeface="Arial" panose="020B0604020202020204" pitchFamily="34" charset="0"/>
              <a:buChar char="•"/>
            </a:pPr>
            <a:r>
              <a:rPr lang="en-US" sz="2000" dirty="0"/>
              <a:t>The “DISTINCT” command was used to obtain the different Boosters without repeating and the “MAX()” command was used to obtain maximum value of Payload mass. It is important to mention that a subquery was used to be able to perform the query in a single line of instruction (nested queries).</a:t>
            </a:r>
            <a:endParaRPr lang="es-MX" sz="2000" dirty="0"/>
          </a:p>
        </p:txBody>
      </p:sp>
    </p:spTree>
    <p:extLst>
      <p:ext uri="{BB962C8B-B14F-4D97-AF65-F5344CB8AC3E}">
        <p14:creationId xmlns:p14="http://schemas.microsoft.com/office/powerpoint/2010/main" val="3566646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7</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69BE30-2054-62FE-FCE2-7FFA26C8944B}"/>
              </a:ext>
            </a:extLst>
          </p:cNvPr>
          <p:cNvSpPr txBox="1">
            <a:spLocks/>
          </p:cNvSpPr>
          <p:nvPr/>
        </p:nvSpPr>
        <p:spPr>
          <a:xfrm>
            <a:off x="770011" y="1510018"/>
            <a:ext cx="10687961"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all results:</a:t>
            </a:r>
          </a:p>
        </p:txBody>
      </p:sp>
      <p:sp>
        <p:nvSpPr>
          <p:cNvPr id="8" name="CuadroTexto 7">
            <a:extLst>
              <a:ext uri="{FF2B5EF4-FFF2-40B4-BE49-F238E27FC236}">
                <a16:creationId xmlns:a16="http://schemas.microsoft.com/office/drawing/2014/main" id="{618458FF-DB52-AC5B-A7C4-816DE0A00E43}"/>
              </a:ext>
            </a:extLst>
          </p:cNvPr>
          <p:cNvSpPr txBox="1"/>
          <p:nvPr/>
        </p:nvSpPr>
        <p:spPr>
          <a:xfrm>
            <a:off x="1081548" y="2185414"/>
            <a:ext cx="10376423" cy="3477875"/>
          </a:xfrm>
          <a:prstGeom prst="rect">
            <a:avLst/>
          </a:prstGeom>
          <a:noFill/>
        </p:spPr>
        <p:txBody>
          <a:bodyPr wrap="square">
            <a:spAutoFit/>
          </a:bodyPr>
          <a:lstStyle/>
          <a:p>
            <a:pPr marL="342900" indent="-342900">
              <a:buFont typeface="Arial" panose="020B0604020202020204" pitchFamily="34" charset="0"/>
              <a:buChar char="•"/>
            </a:pPr>
            <a:r>
              <a:rPr lang="en-US" sz="2000" dirty="0"/>
              <a:t>The date of First successful landing in ground pad was 2015-12-22.</a:t>
            </a:r>
          </a:p>
          <a:p>
            <a:endParaRPr lang="en-US" sz="2000" dirty="0"/>
          </a:p>
          <a:p>
            <a:pPr marL="342900" indent="-342900">
              <a:buFont typeface="Arial" panose="020B0604020202020204" pitchFamily="34" charset="0"/>
              <a:buChar char="•"/>
            </a:pPr>
            <a:r>
              <a:rPr lang="en-US" sz="2000" dirty="0"/>
              <a:t>The Booster versions with payload mass between 4,000 to 6,000 kilograms was listed.</a:t>
            </a:r>
          </a:p>
          <a:p>
            <a:endParaRPr lang="en-US" sz="2000" dirty="0"/>
          </a:p>
          <a:p>
            <a:pPr marL="342900" indent="-342900">
              <a:buFont typeface="Arial" panose="020B0604020202020204" pitchFamily="34" charset="0"/>
              <a:buChar char="•"/>
            </a:pPr>
            <a:r>
              <a:rPr lang="en-US" sz="2000" dirty="0"/>
              <a:t>The Number of successful missions is 99 and one mission was failure in flight.</a:t>
            </a:r>
          </a:p>
          <a:p>
            <a:endParaRPr lang="en-US" sz="2000" dirty="0"/>
          </a:p>
          <a:p>
            <a:pPr marL="342900" indent="-342900">
              <a:buFont typeface="Arial" panose="020B0604020202020204" pitchFamily="34" charset="0"/>
              <a:buChar char="•"/>
            </a:pPr>
            <a:r>
              <a:rPr lang="en-US" sz="2000" dirty="0"/>
              <a:t>Twelve Booster Version have the maximum payload mass of 15,600 kilograms.</a:t>
            </a:r>
          </a:p>
          <a:p>
            <a:endParaRPr lang="en-US" sz="2000" dirty="0"/>
          </a:p>
          <a:p>
            <a:pPr marL="342900" indent="-342900">
              <a:buFont typeface="Arial" panose="020B0604020202020204" pitchFamily="34" charset="0"/>
              <a:buChar char="•"/>
            </a:pPr>
            <a:r>
              <a:rPr lang="en-US" sz="2000" dirty="0"/>
              <a:t>30 landing outcomes was rank between 2010-06-04 and 2017-03-20.</a:t>
            </a:r>
          </a:p>
          <a:p>
            <a:endParaRPr lang="en-US" sz="2000" dirty="0"/>
          </a:p>
          <a:p>
            <a:pPr marL="342900" indent="-342900">
              <a:buFont typeface="Arial" panose="020B0604020202020204" pitchFamily="34" charset="0"/>
              <a:buChar char="•"/>
            </a:pPr>
            <a:r>
              <a:rPr lang="en-US" sz="2000" dirty="0"/>
              <a:t>Interactive analytics were displayed, one for all sites and the other for CCAFS LC-40 site.</a:t>
            </a:r>
          </a:p>
        </p:txBody>
      </p:sp>
    </p:spTree>
    <p:extLst>
      <p:ext uri="{BB962C8B-B14F-4D97-AF65-F5344CB8AC3E}">
        <p14:creationId xmlns:p14="http://schemas.microsoft.com/office/powerpoint/2010/main" val="1421437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a:extLst>
              <a:ext uri="{FF2B5EF4-FFF2-40B4-BE49-F238E27FC236}">
                <a16:creationId xmlns:a16="http://schemas.microsoft.com/office/drawing/2014/main" id="{310F2F13-10F8-34DD-7D8F-BFECE9DCCE00}"/>
              </a:ext>
            </a:extLst>
          </p:cNvPr>
          <p:cNvPicPr>
            <a:picLocks noChangeAspect="1"/>
          </p:cNvPicPr>
          <p:nvPr/>
        </p:nvPicPr>
        <p:blipFill>
          <a:blip r:embed="rId3"/>
          <a:stretch>
            <a:fillRect/>
          </a:stretch>
        </p:blipFill>
        <p:spPr>
          <a:xfrm>
            <a:off x="770011" y="1990428"/>
            <a:ext cx="10515600" cy="1668102"/>
          </a:xfrm>
          <a:prstGeom prst="rect">
            <a:avLst/>
          </a:prstGeom>
        </p:spPr>
      </p:pic>
      <p:sp>
        <p:nvSpPr>
          <p:cNvPr id="7" name="CuadroTexto 6">
            <a:extLst>
              <a:ext uri="{FF2B5EF4-FFF2-40B4-BE49-F238E27FC236}">
                <a16:creationId xmlns:a16="http://schemas.microsoft.com/office/drawing/2014/main" id="{1DDD1E7C-E0B7-A2BC-4963-F325AF9B4758}"/>
              </a:ext>
            </a:extLst>
          </p:cNvPr>
          <p:cNvSpPr txBox="1"/>
          <p:nvPr/>
        </p:nvSpPr>
        <p:spPr>
          <a:xfrm>
            <a:off x="770010" y="4241491"/>
            <a:ext cx="10515599" cy="1015663"/>
          </a:xfrm>
          <a:prstGeom prst="rect">
            <a:avLst/>
          </a:prstGeom>
          <a:noFill/>
        </p:spPr>
        <p:txBody>
          <a:bodyPr wrap="square">
            <a:spAutoFit/>
          </a:bodyPr>
          <a:lstStyle/>
          <a:p>
            <a:pPr marL="342900" indent="-342900">
              <a:buFont typeface="Arial" panose="020B0604020202020204" pitchFamily="34" charset="0"/>
              <a:buChar char="•"/>
            </a:pPr>
            <a:r>
              <a:rPr lang="en-US" sz="2000" dirty="0"/>
              <a:t>The “SUBSTR()” command was used to obtain the value of the month and year of the “Date” column, the “WHERE” command used to select the data “Failure (drone ship)” and the year “2015” .</a:t>
            </a:r>
            <a:endParaRPr lang="es-MX" sz="2000" dirty="0"/>
          </a:p>
        </p:txBody>
      </p:sp>
    </p:spTree>
    <p:extLst>
      <p:ext uri="{BB962C8B-B14F-4D97-AF65-F5344CB8AC3E}">
        <p14:creationId xmlns:p14="http://schemas.microsoft.com/office/powerpoint/2010/main" val="1398439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Imagen 6">
            <a:extLst>
              <a:ext uri="{FF2B5EF4-FFF2-40B4-BE49-F238E27FC236}">
                <a16:creationId xmlns:a16="http://schemas.microsoft.com/office/drawing/2014/main" id="{254A004E-36BC-26A2-A99F-A260811BDBE8}"/>
              </a:ext>
            </a:extLst>
          </p:cNvPr>
          <p:cNvPicPr>
            <a:picLocks noChangeAspect="1"/>
          </p:cNvPicPr>
          <p:nvPr/>
        </p:nvPicPr>
        <p:blipFill>
          <a:blip r:embed="rId3"/>
          <a:stretch>
            <a:fillRect/>
          </a:stretch>
        </p:blipFill>
        <p:spPr>
          <a:xfrm>
            <a:off x="770011" y="1544432"/>
            <a:ext cx="5217834" cy="4254118"/>
          </a:xfrm>
          <a:prstGeom prst="rect">
            <a:avLst/>
          </a:prstGeom>
        </p:spPr>
      </p:pic>
      <p:sp>
        <p:nvSpPr>
          <p:cNvPr id="9" name="CuadroTexto 8">
            <a:extLst>
              <a:ext uri="{FF2B5EF4-FFF2-40B4-BE49-F238E27FC236}">
                <a16:creationId xmlns:a16="http://schemas.microsoft.com/office/drawing/2014/main" id="{0771B286-6C5D-4D33-9BFD-F4CFB9EC728A}"/>
              </a:ext>
            </a:extLst>
          </p:cNvPr>
          <p:cNvSpPr txBox="1"/>
          <p:nvPr/>
        </p:nvSpPr>
        <p:spPr>
          <a:xfrm>
            <a:off x="6361471" y="1809903"/>
            <a:ext cx="5096502" cy="2554545"/>
          </a:xfrm>
          <a:prstGeom prst="rect">
            <a:avLst/>
          </a:prstGeom>
          <a:noFill/>
        </p:spPr>
        <p:txBody>
          <a:bodyPr wrap="square">
            <a:spAutoFit/>
          </a:bodyPr>
          <a:lstStyle/>
          <a:p>
            <a:pPr marL="342900" indent="-342900">
              <a:buFont typeface="Arial" panose="020B0604020202020204" pitchFamily="34" charset="0"/>
              <a:buChar char="•"/>
            </a:pPr>
            <a:r>
              <a:rPr lang="en-US" sz="2000" dirty="0"/>
              <a:t>The “COUNT()” command was used to count the Outcome amount. The “WHERE” command was used to select Date values with “BETWEEN” command for date range. The “GROUP BY” command was also used to group the Outcome into unique and ordered values using the “ORDER BY” and “DESC” commands.</a:t>
            </a:r>
          </a:p>
        </p:txBody>
      </p:sp>
    </p:spTree>
    <p:extLst>
      <p:ext uri="{BB962C8B-B14F-4D97-AF65-F5344CB8AC3E}">
        <p14:creationId xmlns:p14="http://schemas.microsoft.com/office/powerpoint/2010/main" val="3975168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73</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a:t>
            </a:r>
          </a:p>
        </p:txBody>
      </p:sp>
      <p:pic>
        <p:nvPicPr>
          <p:cNvPr id="4" name="Imagen 3">
            <a:extLst>
              <a:ext uri="{FF2B5EF4-FFF2-40B4-BE49-F238E27FC236}">
                <a16:creationId xmlns:a16="http://schemas.microsoft.com/office/drawing/2014/main" id="{807CB64D-B735-B00D-8466-147BA6E6A531}"/>
              </a:ext>
            </a:extLst>
          </p:cNvPr>
          <p:cNvPicPr>
            <a:picLocks noChangeAspect="1"/>
          </p:cNvPicPr>
          <p:nvPr/>
        </p:nvPicPr>
        <p:blipFill>
          <a:blip r:embed="rId3"/>
          <a:stretch>
            <a:fillRect/>
          </a:stretch>
        </p:blipFill>
        <p:spPr>
          <a:xfrm>
            <a:off x="770011" y="1536864"/>
            <a:ext cx="5400040" cy="2860040"/>
          </a:xfrm>
          <a:prstGeom prst="rect">
            <a:avLst/>
          </a:prstGeom>
        </p:spPr>
      </p:pic>
      <p:pic>
        <p:nvPicPr>
          <p:cNvPr id="6" name="Imagen 5">
            <a:extLst>
              <a:ext uri="{FF2B5EF4-FFF2-40B4-BE49-F238E27FC236}">
                <a16:creationId xmlns:a16="http://schemas.microsoft.com/office/drawing/2014/main" id="{0E34F105-C8E1-BF8B-71E1-340EF2CCED18}"/>
              </a:ext>
            </a:extLst>
          </p:cNvPr>
          <p:cNvPicPr>
            <a:picLocks noChangeAspect="1"/>
          </p:cNvPicPr>
          <p:nvPr/>
        </p:nvPicPr>
        <p:blipFill>
          <a:blip r:embed="rId4"/>
          <a:stretch>
            <a:fillRect/>
          </a:stretch>
        </p:blipFill>
        <p:spPr>
          <a:xfrm>
            <a:off x="6170051" y="1536864"/>
            <a:ext cx="5400040" cy="4130040"/>
          </a:xfrm>
          <a:prstGeom prst="rect">
            <a:avLst/>
          </a:prstGeom>
        </p:spPr>
      </p:pic>
      <p:sp>
        <p:nvSpPr>
          <p:cNvPr id="8" name="CuadroTexto 7">
            <a:extLst>
              <a:ext uri="{FF2B5EF4-FFF2-40B4-BE49-F238E27FC236}">
                <a16:creationId xmlns:a16="http://schemas.microsoft.com/office/drawing/2014/main" id="{9A89503F-CDA5-E934-CCF7-3ECD82DC6BFC}"/>
              </a:ext>
            </a:extLst>
          </p:cNvPr>
          <p:cNvSpPr txBox="1"/>
          <p:nvPr/>
        </p:nvSpPr>
        <p:spPr>
          <a:xfrm>
            <a:off x="770011" y="4522902"/>
            <a:ext cx="5251939" cy="1015663"/>
          </a:xfrm>
          <a:prstGeom prst="rect">
            <a:avLst/>
          </a:prstGeom>
          <a:noFill/>
        </p:spPr>
        <p:txBody>
          <a:bodyPr wrap="square">
            <a:spAutoFit/>
          </a:bodyPr>
          <a:lstStyle/>
          <a:p>
            <a:pPr marL="285750" indent="-285750">
              <a:buFont typeface="Arial" panose="020B0604020202020204" pitchFamily="34" charset="0"/>
              <a:buChar char="•"/>
            </a:pPr>
            <a:r>
              <a:rPr lang="en-US" sz="2000" dirty="0"/>
              <a:t>For each launch site, a circle, a marker and a Popup were used to indicate the name of the launch site.</a:t>
            </a:r>
            <a:endParaRPr lang="es-MX" sz="2000" dirty="0"/>
          </a:p>
        </p:txBody>
      </p:sp>
    </p:spTree>
    <p:extLst>
      <p:ext uri="{BB962C8B-B14F-4D97-AF65-F5344CB8AC3E}">
        <p14:creationId xmlns:p14="http://schemas.microsoft.com/office/powerpoint/2010/main" val="981671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74</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launch results:</a:t>
            </a:r>
          </a:p>
        </p:txBody>
      </p:sp>
      <p:pic>
        <p:nvPicPr>
          <p:cNvPr id="2" name="Imagen 1">
            <a:extLst>
              <a:ext uri="{FF2B5EF4-FFF2-40B4-BE49-F238E27FC236}">
                <a16:creationId xmlns:a16="http://schemas.microsoft.com/office/drawing/2014/main" id="{54C45CA1-42C6-35ED-AD7D-872C5A1EB6D6}"/>
              </a:ext>
            </a:extLst>
          </p:cNvPr>
          <p:cNvPicPr>
            <a:picLocks noChangeAspect="1"/>
          </p:cNvPicPr>
          <p:nvPr/>
        </p:nvPicPr>
        <p:blipFill>
          <a:blip r:embed="rId3"/>
          <a:stretch>
            <a:fillRect/>
          </a:stretch>
        </p:blipFill>
        <p:spPr>
          <a:xfrm>
            <a:off x="770010" y="1614487"/>
            <a:ext cx="5834613" cy="3921074"/>
          </a:xfrm>
          <a:prstGeom prst="rect">
            <a:avLst/>
          </a:prstGeom>
        </p:spPr>
      </p:pic>
      <p:sp>
        <p:nvSpPr>
          <p:cNvPr id="6" name="CuadroTexto 5">
            <a:extLst>
              <a:ext uri="{FF2B5EF4-FFF2-40B4-BE49-F238E27FC236}">
                <a16:creationId xmlns:a16="http://schemas.microsoft.com/office/drawing/2014/main" id="{94E0471F-0301-D1D3-4A5F-642F425EFF10}"/>
              </a:ext>
            </a:extLst>
          </p:cNvPr>
          <p:cNvSpPr txBox="1"/>
          <p:nvPr/>
        </p:nvSpPr>
        <p:spPr>
          <a:xfrm>
            <a:off x="6764593" y="1602563"/>
            <a:ext cx="4521017" cy="2862322"/>
          </a:xfrm>
          <a:prstGeom prst="rect">
            <a:avLst/>
          </a:prstGeom>
          <a:noFill/>
        </p:spPr>
        <p:txBody>
          <a:bodyPr wrap="square">
            <a:spAutoFit/>
          </a:bodyPr>
          <a:lstStyle/>
          <a:p>
            <a:pPr marL="342900" indent="-342900">
              <a:buFont typeface="Arial" panose="020B0604020202020204" pitchFamily="34" charset="0"/>
              <a:buChar char="•"/>
            </a:pPr>
            <a:r>
              <a:rPr lang="en-US" sz="2000" dirty="0"/>
              <a:t>For this map, a marker_cluster object was used to group the launches that are displayed when zoom in.</a:t>
            </a:r>
          </a:p>
          <a:p>
            <a:pPr marL="342900" indent="-342900">
              <a:buFont typeface="Arial" panose="020B0604020202020204" pitchFamily="34" charset="0"/>
              <a:buChar char="•"/>
            </a:pPr>
            <a:r>
              <a:rPr lang="en-US" sz="2000" dirty="0"/>
              <a:t>A method was also used to give a color green if the launch was successful and red if this was failed.</a:t>
            </a:r>
          </a:p>
          <a:p>
            <a:pPr marL="342900" indent="-342900">
              <a:buFont typeface="Arial" panose="020B0604020202020204" pitchFamily="34" charset="0"/>
              <a:buChar char="•"/>
            </a:pPr>
            <a:r>
              <a:rPr lang="en-US" sz="2000" dirty="0"/>
              <a:t>A marker object was also used to indicate the launch sites with their coordinates.</a:t>
            </a:r>
            <a:endParaRPr lang="es-MX" sz="2000" dirty="0"/>
          </a:p>
        </p:txBody>
      </p:sp>
    </p:spTree>
    <p:extLst>
      <p:ext uri="{BB962C8B-B14F-4D97-AF65-F5344CB8AC3E}">
        <p14:creationId xmlns:p14="http://schemas.microsoft.com/office/powerpoint/2010/main" val="239597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75</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closest railway, highway, coastline and city:</a:t>
            </a:r>
          </a:p>
        </p:txBody>
      </p:sp>
      <p:pic>
        <p:nvPicPr>
          <p:cNvPr id="2" name="Imagen 1">
            <a:extLst>
              <a:ext uri="{FF2B5EF4-FFF2-40B4-BE49-F238E27FC236}">
                <a16:creationId xmlns:a16="http://schemas.microsoft.com/office/drawing/2014/main" id="{910A371A-5EF5-B3F7-53DC-AA385C9E5531}"/>
              </a:ext>
            </a:extLst>
          </p:cNvPr>
          <p:cNvPicPr>
            <a:picLocks noChangeAspect="1"/>
          </p:cNvPicPr>
          <p:nvPr/>
        </p:nvPicPr>
        <p:blipFill>
          <a:blip r:embed="rId3"/>
          <a:stretch>
            <a:fillRect/>
          </a:stretch>
        </p:blipFill>
        <p:spPr>
          <a:xfrm>
            <a:off x="3395980" y="1495066"/>
            <a:ext cx="5400040" cy="2727325"/>
          </a:xfrm>
          <a:prstGeom prst="rect">
            <a:avLst/>
          </a:prstGeom>
        </p:spPr>
      </p:pic>
      <p:sp>
        <p:nvSpPr>
          <p:cNvPr id="6" name="CuadroTexto 5">
            <a:extLst>
              <a:ext uri="{FF2B5EF4-FFF2-40B4-BE49-F238E27FC236}">
                <a16:creationId xmlns:a16="http://schemas.microsoft.com/office/drawing/2014/main" id="{F84AE9B9-E771-8DC4-02C2-76A7F5F35A59}"/>
              </a:ext>
            </a:extLst>
          </p:cNvPr>
          <p:cNvSpPr txBox="1"/>
          <p:nvPr/>
        </p:nvSpPr>
        <p:spPr>
          <a:xfrm>
            <a:off x="770011" y="4429713"/>
            <a:ext cx="10515600" cy="1631216"/>
          </a:xfrm>
          <a:prstGeom prst="rect">
            <a:avLst/>
          </a:prstGeom>
          <a:noFill/>
        </p:spPr>
        <p:txBody>
          <a:bodyPr wrap="square">
            <a:spAutoFit/>
          </a:bodyPr>
          <a:lstStyle/>
          <a:p>
            <a:pPr marL="342900" indent="-342900">
              <a:buFont typeface="Arial" panose="020B0604020202020204" pitchFamily="34" charset="0"/>
              <a:buChar char="•"/>
            </a:pPr>
            <a:r>
              <a:rPr lang="en-US" sz="2000" dirty="0"/>
              <a:t>The calculate_distance() function was defined that calculates the distance between two points given by coordinates (latitude and longitude).</a:t>
            </a:r>
          </a:p>
          <a:p>
            <a:pPr marL="342900" indent="-342900">
              <a:buFont typeface="Arial" panose="020B0604020202020204" pitchFamily="34" charset="0"/>
              <a:buChar char="•"/>
            </a:pPr>
            <a:r>
              <a:rPr lang="en-US" sz="2000" dirty="0"/>
              <a:t>The coordinates of railway, highway, coastline and city closets were defined in the launch site.</a:t>
            </a:r>
          </a:p>
          <a:p>
            <a:pPr marL="342900" indent="-342900">
              <a:buFont typeface="Arial" panose="020B0604020202020204" pitchFamily="34" charset="0"/>
              <a:buChar char="•"/>
            </a:pPr>
            <a:r>
              <a:rPr lang="en-US" sz="2000" dirty="0"/>
              <a:t>The marker object was used to indicate the place we want to measure with a distance label.</a:t>
            </a:r>
          </a:p>
          <a:p>
            <a:pPr marL="342900" indent="-342900">
              <a:buFont typeface="Arial" panose="020B0604020202020204" pitchFamily="34" charset="0"/>
              <a:buChar char="•"/>
            </a:pPr>
            <a:r>
              <a:rPr lang="en-US" sz="2000" dirty="0"/>
              <a:t>The PolyLine object was also used to draw a line to the point we want to measure.</a:t>
            </a:r>
            <a:endParaRPr lang="es-MX" sz="2000" dirty="0"/>
          </a:p>
        </p:txBody>
      </p:sp>
    </p:spTree>
    <p:extLst>
      <p:ext uri="{BB962C8B-B14F-4D97-AF65-F5344CB8AC3E}">
        <p14:creationId xmlns:p14="http://schemas.microsoft.com/office/powerpoint/2010/main" val="232499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77</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Launch success quantity by site</a:t>
            </a:r>
          </a:p>
        </p:txBody>
      </p:sp>
      <p:pic>
        <p:nvPicPr>
          <p:cNvPr id="2" name="Imagen 1">
            <a:extLst>
              <a:ext uri="{FF2B5EF4-FFF2-40B4-BE49-F238E27FC236}">
                <a16:creationId xmlns:a16="http://schemas.microsoft.com/office/drawing/2014/main" id="{2E293D7D-4E6D-D72C-F41D-6CDC3A19D334}"/>
              </a:ext>
            </a:extLst>
          </p:cNvPr>
          <p:cNvPicPr>
            <a:picLocks noChangeAspect="1"/>
          </p:cNvPicPr>
          <p:nvPr/>
        </p:nvPicPr>
        <p:blipFill>
          <a:blip r:embed="rId3"/>
          <a:stretch>
            <a:fillRect/>
          </a:stretch>
        </p:blipFill>
        <p:spPr>
          <a:xfrm>
            <a:off x="1767845" y="1465005"/>
            <a:ext cx="8656310" cy="3982065"/>
          </a:xfrm>
          <a:prstGeom prst="rect">
            <a:avLst/>
          </a:prstGeom>
          <a:ln>
            <a:solidFill>
              <a:schemeClr val="tx1"/>
            </a:solidFill>
          </a:ln>
        </p:spPr>
      </p:pic>
      <p:sp>
        <p:nvSpPr>
          <p:cNvPr id="9" name="CuadroTexto 8">
            <a:extLst>
              <a:ext uri="{FF2B5EF4-FFF2-40B4-BE49-F238E27FC236}">
                <a16:creationId xmlns:a16="http://schemas.microsoft.com/office/drawing/2014/main" id="{71A3897D-FA97-90CD-DF58-6EF363297008}"/>
              </a:ext>
            </a:extLst>
          </p:cNvPr>
          <p:cNvSpPr txBox="1"/>
          <p:nvPr/>
        </p:nvSpPr>
        <p:spPr>
          <a:xfrm>
            <a:off x="770011" y="5581360"/>
            <a:ext cx="10515600" cy="400110"/>
          </a:xfrm>
          <a:prstGeom prst="rect">
            <a:avLst/>
          </a:prstGeom>
          <a:noFill/>
        </p:spPr>
        <p:txBody>
          <a:bodyPr wrap="square">
            <a:spAutoFit/>
          </a:bodyPr>
          <a:lstStyle/>
          <a:p>
            <a:pPr marL="285750" indent="-285750">
              <a:buFont typeface="Arial" panose="020B0604020202020204" pitchFamily="34" charset="0"/>
              <a:buChar char="•"/>
            </a:pPr>
            <a:r>
              <a:rPr lang="en-US" sz="2000" dirty="0"/>
              <a:t>In Pie chart can see KSC LC-39A site has the highest number of successful launches (41.7%).</a:t>
            </a:r>
            <a:endParaRPr lang="es-MX" sz="2000" dirty="0"/>
          </a:p>
        </p:txBody>
      </p:sp>
    </p:spTree>
    <p:extLst>
      <p:ext uri="{BB962C8B-B14F-4D97-AF65-F5344CB8AC3E}">
        <p14:creationId xmlns:p14="http://schemas.microsoft.com/office/powerpoint/2010/main" val="34106373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78</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site launch success ratio</a:t>
            </a:r>
          </a:p>
        </p:txBody>
      </p:sp>
      <p:pic>
        <p:nvPicPr>
          <p:cNvPr id="2" name="Imagen 1">
            <a:extLst>
              <a:ext uri="{FF2B5EF4-FFF2-40B4-BE49-F238E27FC236}">
                <a16:creationId xmlns:a16="http://schemas.microsoft.com/office/drawing/2014/main" id="{9F70A367-C69B-C861-288C-FD72A5C2235C}"/>
              </a:ext>
            </a:extLst>
          </p:cNvPr>
          <p:cNvPicPr>
            <a:picLocks noChangeAspect="1"/>
          </p:cNvPicPr>
          <p:nvPr/>
        </p:nvPicPr>
        <p:blipFill>
          <a:blip r:embed="rId3"/>
          <a:stretch>
            <a:fillRect/>
          </a:stretch>
        </p:blipFill>
        <p:spPr>
          <a:xfrm>
            <a:off x="2182761" y="1461259"/>
            <a:ext cx="7826477" cy="3774269"/>
          </a:xfrm>
          <a:prstGeom prst="rect">
            <a:avLst/>
          </a:prstGeom>
        </p:spPr>
      </p:pic>
      <p:sp>
        <p:nvSpPr>
          <p:cNvPr id="6" name="CuadroTexto 5">
            <a:extLst>
              <a:ext uri="{FF2B5EF4-FFF2-40B4-BE49-F238E27FC236}">
                <a16:creationId xmlns:a16="http://schemas.microsoft.com/office/drawing/2014/main" id="{8663A634-6822-130D-F74A-838C1FCA8875}"/>
              </a:ext>
            </a:extLst>
          </p:cNvPr>
          <p:cNvSpPr txBox="1"/>
          <p:nvPr/>
        </p:nvSpPr>
        <p:spPr>
          <a:xfrm>
            <a:off x="770010" y="5518506"/>
            <a:ext cx="10515599" cy="400110"/>
          </a:xfrm>
          <a:prstGeom prst="rect">
            <a:avLst/>
          </a:prstGeom>
          <a:noFill/>
        </p:spPr>
        <p:txBody>
          <a:bodyPr wrap="square">
            <a:spAutoFit/>
          </a:bodyPr>
          <a:lstStyle/>
          <a:p>
            <a:pPr marL="342900" indent="-342900">
              <a:buFont typeface="Arial" panose="020B0604020202020204" pitchFamily="34" charset="0"/>
              <a:buChar char="•"/>
            </a:pPr>
            <a:r>
              <a:rPr lang="en-US" sz="2000" dirty="0"/>
              <a:t>The KSC LC-39A site has the highest success ratio with 76.9%.</a:t>
            </a:r>
            <a:endParaRPr lang="es-MX" sz="2000" dirty="0"/>
          </a:p>
        </p:txBody>
      </p:sp>
    </p:spTree>
    <p:extLst>
      <p:ext uri="{BB962C8B-B14F-4D97-AF65-F5344CB8AC3E}">
        <p14:creationId xmlns:p14="http://schemas.microsoft.com/office/powerpoint/2010/main" val="3283828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79</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CCAFS LC-40 with Payload between 2,000 and 6,000 kilograms</a:t>
            </a:r>
          </a:p>
        </p:txBody>
      </p:sp>
      <p:pic>
        <p:nvPicPr>
          <p:cNvPr id="2" name="Imagen 1">
            <a:extLst>
              <a:ext uri="{FF2B5EF4-FFF2-40B4-BE49-F238E27FC236}">
                <a16:creationId xmlns:a16="http://schemas.microsoft.com/office/drawing/2014/main" id="{B41430F4-0F44-0A00-62C4-31B7D0FCC470}"/>
              </a:ext>
            </a:extLst>
          </p:cNvPr>
          <p:cNvPicPr>
            <a:picLocks noChangeAspect="1"/>
          </p:cNvPicPr>
          <p:nvPr/>
        </p:nvPicPr>
        <p:blipFill>
          <a:blip r:embed="rId3"/>
          <a:stretch>
            <a:fillRect/>
          </a:stretch>
        </p:blipFill>
        <p:spPr>
          <a:xfrm>
            <a:off x="2529292" y="1698510"/>
            <a:ext cx="7133415" cy="3247113"/>
          </a:xfrm>
          <a:prstGeom prst="rect">
            <a:avLst/>
          </a:prstGeom>
        </p:spPr>
      </p:pic>
      <p:sp>
        <p:nvSpPr>
          <p:cNvPr id="6" name="CuadroTexto 5">
            <a:extLst>
              <a:ext uri="{FF2B5EF4-FFF2-40B4-BE49-F238E27FC236}">
                <a16:creationId xmlns:a16="http://schemas.microsoft.com/office/drawing/2014/main" id="{3C74C273-0523-DAAB-6435-269EFFD4358F}"/>
              </a:ext>
            </a:extLst>
          </p:cNvPr>
          <p:cNvSpPr txBox="1"/>
          <p:nvPr/>
        </p:nvSpPr>
        <p:spPr>
          <a:xfrm>
            <a:off x="770011" y="5131655"/>
            <a:ext cx="10515600"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CCAFS LC-40 has success ratio of 26.9%. However in the Booster Version Category “FT”, with a payload between 2,000 and 6,000 kilograms, it has a success rate of 75%.</a:t>
            </a:r>
            <a:endParaRPr lang="es-MX" sz="2000" dirty="0"/>
          </a:p>
        </p:txBody>
      </p:sp>
    </p:spTree>
    <p:extLst>
      <p:ext uri="{BB962C8B-B14F-4D97-AF65-F5344CB8AC3E}">
        <p14:creationId xmlns:p14="http://schemas.microsoft.com/office/powerpoint/2010/main" val="378362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8</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69BE30-2054-62FE-FCE2-7FFA26C8944B}"/>
              </a:ext>
            </a:extLst>
          </p:cNvPr>
          <p:cNvSpPr txBox="1">
            <a:spLocks/>
          </p:cNvSpPr>
          <p:nvPr/>
        </p:nvSpPr>
        <p:spPr>
          <a:xfrm>
            <a:off x="770011" y="1510018"/>
            <a:ext cx="10687961"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all results:</a:t>
            </a:r>
          </a:p>
        </p:txBody>
      </p:sp>
      <p:sp>
        <p:nvSpPr>
          <p:cNvPr id="5" name="CuadroTexto 4">
            <a:extLst>
              <a:ext uri="{FF2B5EF4-FFF2-40B4-BE49-F238E27FC236}">
                <a16:creationId xmlns:a16="http://schemas.microsoft.com/office/drawing/2014/main" id="{F6AB7303-BDAA-FBBA-4FB1-D0314AA00189}"/>
              </a:ext>
            </a:extLst>
          </p:cNvPr>
          <p:cNvSpPr txBox="1"/>
          <p:nvPr/>
        </p:nvSpPr>
        <p:spPr>
          <a:xfrm>
            <a:off x="1079532" y="2318244"/>
            <a:ext cx="10378440" cy="3785652"/>
          </a:xfrm>
          <a:prstGeom prst="rect">
            <a:avLst/>
          </a:prstGeom>
          <a:noFill/>
        </p:spPr>
        <p:txBody>
          <a:bodyPr wrap="square">
            <a:spAutoFit/>
          </a:bodyPr>
          <a:lstStyle/>
          <a:p>
            <a:pPr algn="just"/>
            <a:r>
              <a:rPr lang="en-US" sz="2000" dirty="0"/>
              <a:t>The Confusion Matrix was elaborated for four models (Logistic regression, Support vector machine, Decision Tree classifier and K nearest neighbors):</a:t>
            </a:r>
          </a:p>
          <a:p>
            <a:endParaRPr lang="en-US" sz="2000" dirty="0"/>
          </a:p>
          <a:p>
            <a:pPr marL="342900" indent="-342900" algn="just">
              <a:buFont typeface="Arial" panose="020B0604020202020204" pitchFamily="34" charset="0"/>
              <a:buChar char="•"/>
            </a:pPr>
            <a:r>
              <a:rPr lang="en-US" sz="2000" dirty="0"/>
              <a:t>The best model was the Decision Tree classifier with only one false negative. The best parameters are:</a:t>
            </a:r>
          </a:p>
          <a:p>
            <a:pPr marL="342900" indent="-342900">
              <a:buFont typeface="Arial" panose="020B0604020202020204" pitchFamily="34" charset="0"/>
              <a:buChar char="•"/>
            </a:pPr>
            <a:endParaRPr lang="en-US" sz="2000" dirty="0"/>
          </a:p>
          <a:p>
            <a:pPr marL="2628900" lvl="5" indent="-342900">
              <a:buFont typeface="Courier New" panose="02070309020205020404" pitchFamily="49" charset="0"/>
              <a:buChar char="o"/>
            </a:pPr>
            <a:r>
              <a:rPr lang="en-US" sz="2000" dirty="0"/>
              <a:t>Criterion: </a:t>
            </a:r>
            <a:r>
              <a:rPr lang="en-US" sz="2000" dirty="0" err="1"/>
              <a:t>gini</a:t>
            </a:r>
            <a:endParaRPr lang="en-US" sz="2000" dirty="0"/>
          </a:p>
          <a:p>
            <a:pPr marL="2628900" lvl="5" indent="-342900">
              <a:buFont typeface="Courier New" panose="02070309020205020404" pitchFamily="49" charset="0"/>
              <a:buChar char="o"/>
            </a:pPr>
            <a:r>
              <a:rPr lang="en-US" sz="2000" dirty="0"/>
              <a:t>Max depth: 16</a:t>
            </a:r>
          </a:p>
          <a:p>
            <a:pPr marL="2628900" lvl="5" indent="-342900">
              <a:buFont typeface="Courier New" panose="02070309020205020404" pitchFamily="49" charset="0"/>
              <a:buChar char="o"/>
            </a:pPr>
            <a:r>
              <a:rPr lang="en-US" sz="2000" dirty="0"/>
              <a:t>Max features: log2</a:t>
            </a:r>
          </a:p>
          <a:p>
            <a:pPr marL="2628900" lvl="5" indent="-342900">
              <a:buFont typeface="Courier New" panose="02070309020205020404" pitchFamily="49" charset="0"/>
              <a:buChar char="o"/>
            </a:pPr>
            <a:r>
              <a:rPr lang="en-US" sz="2000" dirty="0"/>
              <a:t>Min samples leaf: 1</a:t>
            </a:r>
          </a:p>
          <a:p>
            <a:pPr marL="2628900" lvl="5" indent="-342900">
              <a:buFont typeface="Courier New" panose="02070309020205020404" pitchFamily="49" charset="0"/>
              <a:buChar char="o"/>
            </a:pPr>
            <a:r>
              <a:rPr lang="en-US" sz="2000" dirty="0"/>
              <a:t>Min sample split: 10</a:t>
            </a:r>
          </a:p>
          <a:p>
            <a:pPr marL="2628900" lvl="5" indent="-342900">
              <a:buFont typeface="Courier New" panose="02070309020205020404" pitchFamily="49" charset="0"/>
              <a:buChar char="o"/>
            </a:pPr>
            <a:r>
              <a:rPr lang="en-US" sz="2000" dirty="0"/>
              <a:t>Splitter: best</a:t>
            </a:r>
          </a:p>
        </p:txBody>
      </p:sp>
    </p:spTree>
    <p:extLst>
      <p:ext uri="{BB962C8B-B14F-4D97-AF65-F5344CB8AC3E}">
        <p14:creationId xmlns:p14="http://schemas.microsoft.com/office/powerpoint/2010/main" val="413929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80</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VAFB SLC-4E launch site</a:t>
            </a:r>
          </a:p>
        </p:txBody>
      </p:sp>
      <p:pic>
        <p:nvPicPr>
          <p:cNvPr id="4" name="Imagen 3">
            <a:extLst>
              <a:ext uri="{FF2B5EF4-FFF2-40B4-BE49-F238E27FC236}">
                <a16:creationId xmlns:a16="http://schemas.microsoft.com/office/drawing/2014/main" id="{6790AC3D-A5A1-A826-1CC1-60F86352FF7E}"/>
              </a:ext>
            </a:extLst>
          </p:cNvPr>
          <p:cNvPicPr>
            <a:picLocks noChangeAspect="1"/>
          </p:cNvPicPr>
          <p:nvPr/>
        </p:nvPicPr>
        <p:blipFill>
          <a:blip r:embed="rId3"/>
          <a:stretch>
            <a:fillRect/>
          </a:stretch>
        </p:blipFill>
        <p:spPr>
          <a:xfrm>
            <a:off x="1950637" y="1583382"/>
            <a:ext cx="7685007" cy="3490063"/>
          </a:xfrm>
          <a:prstGeom prst="rect">
            <a:avLst/>
          </a:prstGeom>
        </p:spPr>
      </p:pic>
      <p:sp>
        <p:nvSpPr>
          <p:cNvPr id="7" name="CuadroTexto 6">
            <a:extLst>
              <a:ext uri="{FF2B5EF4-FFF2-40B4-BE49-F238E27FC236}">
                <a16:creationId xmlns:a16="http://schemas.microsoft.com/office/drawing/2014/main" id="{319A846F-D62B-66D1-F8AF-5CF2D0BF3FAD}"/>
              </a:ext>
            </a:extLst>
          </p:cNvPr>
          <p:cNvSpPr txBox="1"/>
          <p:nvPr/>
        </p:nvSpPr>
        <p:spPr>
          <a:xfrm>
            <a:off x="770010" y="5274618"/>
            <a:ext cx="10515599" cy="646331"/>
          </a:xfrm>
          <a:prstGeom prst="rect">
            <a:avLst/>
          </a:prstGeom>
          <a:noFill/>
        </p:spPr>
        <p:txBody>
          <a:bodyPr wrap="square">
            <a:spAutoFit/>
          </a:bodyPr>
          <a:lstStyle/>
          <a:p>
            <a:pPr marL="285750" indent="-285750">
              <a:buFont typeface="Arial" panose="020B0604020202020204" pitchFamily="34" charset="0"/>
              <a:buChar char="•"/>
            </a:pPr>
            <a:r>
              <a:rPr lang="en-US" dirty="0"/>
              <a:t>For VAFB SLC-4E site, which has a 40% success ratio, the “FT” version Booster represents 75% of its successes.</a:t>
            </a:r>
            <a:endParaRPr lang="es-MX" dirty="0"/>
          </a:p>
        </p:txBody>
      </p:sp>
    </p:spTree>
    <p:extLst>
      <p:ext uri="{BB962C8B-B14F-4D97-AF65-F5344CB8AC3E}">
        <p14:creationId xmlns:p14="http://schemas.microsoft.com/office/powerpoint/2010/main" val="1376006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versions B4 and B5 on KSC LC-39A site</a:t>
            </a:r>
          </a:p>
        </p:txBody>
      </p:sp>
      <p:pic>
        <p:nvPicPr>
          <p:cNvPr id="2" name="Imagen 1">
            <a:extLst>
              <a:ext uri="{FF2B5EF4-FFF2-40B4-BE49-F238E27FC236}">
                <a16:creationId xmlns:a16="http://schemas.microsoft.com/office/drawing/2014/main" id="{0E1AF663-01C7-C293-B366-8BC14F25EBF0}"/>
              </a:ext>
            </a:extLst>
          </p:cNvPr>
          <p:cNvPicPr>
            <a:picLocks noChangeAspect="1"/>
          </p:cNvPicPr>
          <p:nvPr/>
        </p:nvPicPr>
        <p:blipFill>
          <a:blip r:embed="rId3"/>
          <a:stretch>
            <a:fillRect/>
          </a:stretch>
        </p:blipFill>
        <p:spPr>
          <a:xfrm>
            <a:off x="2329838" y="1556878"/>
            <a:ext cx="7532323" cy="3398580"/>
          </a:xfrm>
          <a:prstGeom prst="rect">
            <a:avLst/>
          </a:prstGeom>
        </p:spPr>
      </p:pic>
      <p:sp>
        <p:nvSpPr>
          <p:cNvPr id="6" name="CuadroTexto 5">
            <a:extLst>
              <a:ext uri="{FF2B5EF4-FFF2-40B4-BE49-F238E27FC236}">
                <a16:creationId xmlns:a16="http://schemas.microsoft.com/office/drawing/2014/main" id="{8EE1CDBD-7AF5-8ACC-90D1-2FAE89AF66F9}"/>
              </a:ext>
            </a:extLst>
          </p:cNvPr>
          <p:cNvSpPr txBox="1"/>
          <p:nvPr/>
        </p:nvSpPr>
        <p:spPr>
          <a:xfrm>
            <a:off x="770011" y="5167350"/>
            <a:ext cx="10515600" cy="707886"/>
          </a:xfrm>
          <a:prstGeom prst="rect">
            <a:avLst/>
          </a:prstGeom>
          <a:noFill/>
        </p:spPr>
        <p:txBody>
          <a:bodyPr wrap="square">
            <a:spAutoFit/>
          </a:bodyPr>
          <a:lstStyle/>
          <a:p>
            <a:pPr marL="285750" indent="-285750">
              <a:buFont typeface="Arial" panose="020B0604020202020204" pitchFamily="34" charset="0"/>
              <a:buChar char="•"/>
            </a:pPr>
            <a:r>
              <a:rPr lang="en-US" sz="2000" dirty="0"/>
              <a:t>For KSC LC-39A site that has a success ratio of 76.9%, the Booster versions B4 and B5 have a success ratio of 100%.</a:t>
            </a:r>
            <a:endParaRPr lang="es-MX" sz="2000" dirty="0"/>
          </a:p>
        </p:txBody>
      </p:sp>
    </p:spTree>
    <p:extLst>
      <p:ext uri="{BB962C8B-B14F-4D97-AF65-F5344CB8AC3E}">
        <p14:creationId xmlns:p14="http://schemas.microsoft.com/office/powerpoint/2010/main" val="2809226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82</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Booster Version v1.0 and v1.1 in all sites</a:t>
            </a:r>
          </a:p>
        </p:txBody>
      </p:sp>
      <p:pic>
        <p:nvPicPr>
          <p:cNvPr id="4" name="Imagen 3">
            <a:extLst>
              <a:ext uri="{FF2B5EF4-FFF2-40B4-BE49-F238E27FC236}">
                <a16:creationId xmlns:a16="http://schemas.microsoft.com/office/drawing/2014/main" id="{E87AEB8A-4CDA-7191-D0B0-FD5AD7133A50}"/>
              </a:ext>
            </a:extLst>
          </p:cNvPr>
          <p:cNvPicPr>
            <a:picLocks noChangeAspect="1"/>
          </p:cNvPicPr>
          <p:nvPr/>
        </p:nvPicPr>
        <p:blipFill>
          <a:blip r:embed="rId3"/>
          <a:stretch>
            <a:fillRect/>
          </a:stretch>
        </p:blipFill>
        <p:spPr>
          <a:xfrm>
            <a:off x="2318808" y="1415845"/>
            <a:ext cx="7554383" cy="3431630"/>
          </a:xfrm>
          <a:prstGeom prst="rect">
            <a:avLst/>
          </a:prstGeom>
        </p:spPr>
      </p:pic>
      <p:sp>
        <p:nvSpPr>
          <p:cNvPr id="7" name="CuadroTexto 6">
            <a:extLst>
              <a:ext uri="{FF2B5EF4-FFF2-40B4-BE49-F238E27FC236}">
                <a16:creationId xmlns:a16="http://schemas.microsoft.com/office/drawing/2014/main" id="{7FDFDA6B-A0D5-9073-8364-8B458CC6EB8C}"/>
              </a:ext>
            </a:extLst>
          </p:cNvPr>
          <p:cNvSpPr txBox="1"/>
          <p:nvPr/>
        </p:nvSpPr>
        <p:spPr>
          <a:xfrm>
            <a:off x="770011" y="5113358"/>
            <a:ext cx="10515600" cy="400110"/>
          </a:xfrm>
          <a:prstGeom prst="rect">
            <a:avLst/>
          </a:prstGeom>
          <a:noFill/>
        </p:spPr>
        <p:txBody>
          <a:bodyPr wrap="square">
            <a:spAutoFit/>
          </a:bodyPr>
          <a:lstStyle/>
          <a:p>
            <a:pPr marL="285750" indent="-285750">
              <a:buFont typeface="Arial" panose="020B0604020202020204" pitchFamily="34" charset="0"/>
              <a:buChar char="•"/>
            </a:pPr>
            <a:r>
              <a:rPr lang="en-US" sz="2000" dirty="0"/>
              <a:t>Booster Version v1.0 and v1.1 have a very low success ratio, together it is 5% on all launch sites.</a:t>
            </a:r>
            <a:endParaRPr lang="es-MX" sz="2000" dirty="0"/>
          </a:p>
        </p:txBody>
      </p:sp>
    </p:spTree>
    <p:extLst>
      <p:ext uri="{BB962C8B-B14F-4D97-AF65-F5344CB8AC3E}">
        <p14:creationId xmlns:p14="http://schemas.microsoft.com/office/powerpoint/2010/main" val="3639303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83</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with payload mass between 5,000 and 7,000 in all sites</a:t>
            </a:r>
          </a:p>
        </p:txBody>
      </p:sp>
      <p:pic>
        <p:nvPicPr>
          <p:cNvPr id="2" name="Imagen 1">
            <a:extLst>
              <a:ext uri="{FF2B5EF4-FFF2-40B4-BE49-F238E27FC236}">
                <a16:creationId xmlns:a16="http://schemas.microsoft.com/office/drawing/2014/main" id="{3C528505-486E-0F22-1DC1-EC8A0435C1C7}"/>
              </a:ext>
            </a:extLst>
          </p:cNvPr>
          <p:cNvPicPr>
            <a:picLocks noChangeAspect="1"/>
          </p:cNvPicPr>
          <p:nvPr/>
        </p:nvPicPr>
        <p:blipFill>
          <a:blip r:embed="rId3"/>
          <a:stretch>
            <a:fillRect/>
          </a:stretch>
        </p:blipFill>
        <p:spPr>
          <a:xfrm>
            <a:off x="2077244" y="1423691"/>
            <a:ext cx="8037511" cy="3708748"/>
          </a:xfrm>
          <a:prstGeom prst="rect">
            <a:avLst/>
          </a:prstGeom>
        </p:spPr>
      </p:pic>
      <p:sp>
        <p:nvSpPr>
          <p:cNvPr id="6" name="CuadroTexto 5">
            <a:extLst>
              <a:ext uri="{FF2B5EF4-FFF2-40B4-BE49-F238E27FC236}">
                <a16:creationId xmlns:a16="http://schemas.microsoft.com/office/drawing/2014/main" id="{078C54ED-4B62-63AC-C96E-A87EC170F248}"/>
              </a:ext>
            </a:extLst>
          </p:cNvPr>
          <p:cNvSpPr txBox="1"/>
          <p:nvPr/>
        </p:nvSpPr>
        <p:spPr>
          <a:xfrm>
            <a:off x="770011" y="5360877"/>
            <a:ext cx="10515600" cy="707886"/>
          </a:xfrm>
          <a:prstGeom prst="rect">
            <a:avLst/>
          </a:prstGeom>
          <a:noFill/>
        </p:spPr>
        <p:txBody>
          <a:bodyPr wrap="square">
            <a:spAutoFit/>
          </a:bodyPr>
          <a:lstStyle/>
          <a:p>
            <a:pPr marL="285750" indent="-285750">
              <a:buFont typeface="Arial" panose="020B0604020202020204" pitchFamily="34" charset="0"/>
              <a:buChar char="•"/>
            </a:pPr>
            <a:r>
              <a:rPr lang="en-US" sz="2000" dirty="0"/>
              <a:t>The success ratio with payload mass between 5,000 and 7,000 kilograms is low, close to 22% across all launch sites.</a:t>
            </a:r>
            <a:endParaRPr lang="es-MX" sz="2000" dirty="0"/>
          </a:p>
        </p:txBody>
      </p:sp>
    </p:spTree>
    <p:extLst>
      <p:ext uri="{BB962C8B-B14F-4D97-AF65-F5344CB8AC3E}">
        <p14:creationId xmlns:p14="http://schemas.microsoft.com/office/powerpoint/2010/main" val="2650563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85</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n 1">
            <a:extLst>
              <a:ext uri="{FF2B5EF4-FFF2-40B4-BE49-F238E27FC236}">
                <a16:creationId xmlns:a16="http://schemas.microsoft.com/office/drawing/2014/main" id="{435CB001-9477-099C-503A-D1167F254646}"/>
              </a:ext>
            </a:extLst>
          </p:cNvPr>
          <p:cNvPicPr>
            <a:picLocks noChangeAspect="1"/>
          </p:cNvPicPr>
          <p:nvPr/>
        </p:nvPicPr>
        <p:blipFill>
          <a:blip r:embed="rId3"/>
          <a:stretch>
            <a:fillRect/>
          </a:stretch>
        </p:blipFill>
        <p:spPr>
          <a:xfrm>
            <a:off x="770011" y="1678233"/>
            <a:ext cx="4449940" cy="3582025"/>
          </a:xfrm>
          <a:prstGeom prst="rect">
            <a:avLst/>
          </a:prstGeom>
        </p:spPr>
      </p:pic>
      <p:pic>
        <p:nvPicPr>
          <p:cNvPr id="6" name="Imagen 5">
            <a:extLst>
              <a:ext uri="{FF2B5EF4-FFF2-40B4-BE49-F238E27FC236}">
                <a16:creationId xmlns:a16="http://schemas.microsoft.com/office/drawing/2014/main" id="{1443193B-5E1B-E2F3-DBC7-71FF0EDAFAFC}"/>
              </a:ext>
            </a:extLst>
          </p:cNvPr>
          <p:cNvPicPr>
            <a:picLocks noChangeAspect="1"/>
          </p:cNvPicPr>
          <p:nvPr/>
        </p:nvPicPr>
        <p:blipFill>
          <a:blip r:embed="rId4"/>
          <a:stretch>
            <a:fillRect/>
          </a:stretch>
        </p:blipFill>
        <p:spPr>
          <a:xfrm>
            <a:off x="5243879" y="3153072"/>
            <a:ext cx="6041732" cy="1055135"/>
          </a:xfrm>
          <a:prstGeom prst="rect">
            <a:avLst/>
          </a:prstGeom>
        </p:spPr>
      </p:pic>
      <p:sp>
        <p:nvSpPr>
          <p:cNvPr id="8" name="CuadroTexto 7">
            <a:extLst>
              <a:ext uri="{FF2B5EF4-FFF2-40B4-BE49-F238E27FC236}">
                <a16:creationId xmlns:a16="http://schemas.microsoft.com/office/drawing/2014/main" id="{0F0EE3AD-A0B1-5D55-F04E-858F27328B98}"/>
              </a:ext>
            </a:extLst>
          </p:cNvPr>
          <p:cNvSpPr txBox="1"/>
          <p:nvPr/>
        </p:nvSpPr>
        <p:spPr>
          <a:xfrm>
            <a:off x="770010" y="5400206"/>
            <a:ext cx="10515599" cy="400110"/>
          </a:xfrm>
          <a:prstGeom prst="rect">
            <a:avLst/>
          </a:prstGeom>
          <a:noFill/>
        </p:spPr>
        <p:txBody>
          <a:bodyPr wrap="square">
            <a:spAutoFit/>
          </a:bodyPr>
          <a:lstStyle/>
          <a:p>
            <a:pPr marL="285750" indent="-285750">
              <a:buFont typeface="Arial" panose="020B0604020202020204" pitchFamily="34" charset="0"/>
              <a:buChar char="•"/>
            </a:pPr>
            <a:r>
              <a:rPr lang="en-US" sz="2000" dirty="0"/>
              <a:t>The model that has the highest Accuracy is the Decision Tree method (0.9444).</a:t>
            </a:r>
            <a:endParaRPr lang="es-MX" sz="2000" dirty="0"/>
          </a:p>
        </p:txBody>
      </p:sp>
    </p:spTree>
    <p:extLst>
      <p:ext uri="{BB962C8B-B14F-4D97-AF65-F5344CB8AC3E}">
        <p14:creationId xmlns:p14="http://schemas.microsoft.com/office/powerpoint/2010/main" val="2459446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86</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CuadroTexto 2">
            <a:extLst>
              <a:ext uri="{FF2B5EF4-FFF2-40B4-BE49-F238E27FC236}">
                <a16:creationId xmlns:a16="http://schemas.microsoft.com/office/drawing/2014/main" id="{98F6F33D-5C7C-B3D7-CBF6-61EFA42F2FA6}"/>
              </a:ext>
            </a:extLst>
          </p:cNvPr>
          <p:cNvSpPr txBox="1"/>
          <p:nvPr/>
        </p:nvSpPr>
        <p:spPr>
          <a:xfrm>
            <a:off x="770011" y="1087699"/>
            <a:ext cx="10515600" cy="707886"/>
          </a:xfrm>
          <a:prstGeom prst="rect">
            <a:avLst/>
          </a:prstGeom>
          <a:noFill/>
        </p:spPr>
        <p:txBody>
          <a:bodyPr wrap="square">
            <a:spAutoFit/>
          </a:bodyPr>
          <a:lstStyle/>
          <a:p>
            <a:pPr marL="285750" indent="-285750">
              <a:buFont typeface="Arial" panose="020B0604020202020204" pitchFamily="34" charset="0"/>
              <a:buChar char="•"/>
            </a:pPr>
            <a:r>
              <a:rPr lang="en-US" sz="2000" dirty="0"/>
              <a:t>Below is the Confusion Matrix for the best method, Decision Tree method that uses the following variables:</a:t>
            </a:r>
            <a:endParaRPr lang="es-MX" sz="2000" dirty="0"/>
          </a:p>
        </p:txBody>
      </p:sp>
      <p:sp>
        <p:nvSpPr>
          <p:cNvPr id="7" name="CuadroTexto 6">
            <a:extLst>
              <a:ext uri="{FF2B5EF4-FFF2-40B4-BE49-F238E27FC236}">
                <a16:creationId xmlns:a16="http://schemas.microsoft.com/office/drawing/2014/main" id="{B9E6DB01-7E66-310E-1014-1A3702610E18}"/>
              </a:ext>
            </a:extLst>
          </p:cNvPr>
          <p:cNvSpPr txBox="1"/>
          <p:nvPr/>
        </p:nvSpPr>
        <p:spPr>
          <a:xfrm>
            <a:off x="1307690" y="2694468"/>
            <a:ext cx="3215148" cy="1938992"/>
          </a:xfrm>
          <a:prstGeom prst="rect">
            <a:avLst/>
          </a:prstGeom>
          <a:noFill/>
        </p:spPr>
        <p:txBody>
          <a:bodyPr wrap="square">
            <a:spAutoFit/>
          </a:bodyPr>
          <a:lstStyle/>
          <a:p>
            <a:pPr marL="285750" indent="-285750">
              <a:buFont typeface="Wingdings" panose="05000000000000000000" pitchFamily="2" charset="2"/>
              <a:buChar char="§"/>
            </a:pPr>
            <a:r>
              <a:rPr lang="es-MX" sz="2000" dirty="0"/>
              <a:t>Criterion: gini</a:t>
            </a:r>
          </a:p>
          <a:p>
            <a:pPr marL="285750" indent="-285750">
              <a:buFont typeface="Wingdings" panose="05000000000000000000" pitchFamily="2" charset="2"/>
              <a:buChar char="§"/>
            </a:pPr>
            <a:r>
              <a:rPr lang="es-MX" sz="2000" dirty="0"/>
              <a:t>Max_depth: 12</a:t>
            </a:r>
          </a:p>
          <a:p>
            <a:pPr marL="285750" indent="-285750">
              <a:buFont typeface="Wingdings" panose="05000000000000000000" pitchFamily="2" charset="2"/>
              <a:buChar char="§"/>
            </a:pPr>
            <a:r>
              <a:rPr lang="es-MX" sz="2000" dirty="0"/>
              <a:t>Max_features: sqrt</a:t>
            </a:r>
          </a:p>
          <a:p>
            <a:pPr marL="285750" indent="-285750">
              <a:buFont typeface="Wingdings" panose="05000000000000000000" pitchFamily="2" charset="2"/>
              <a:buChar char="§"/>
            </a:pPr>
            <a:r>
              <a:rPr lang="es-MX" sz="2000" dirty="0"/>
              <a:t>Min_samples_leaf: 2</a:t>
            </a:r>
          </a:p>
          <a:p>
            <a:pPr marL="285750" indent="-285750">
              <a:buFont typeface="Wingdings" panose="05000000000000000000" pitchFamily="2" charset="2"/>
              <a:buChar char="§"/>
            </a:pPr>
            <a:r>
              <a:rPr lang="es-MX" sz="2000" dirty="0"/>
              <a:t>Min_samples_split: 5</a:t>
            </a:r>
          </a:p>
          <a:p>
            <a:pPr marL="285750" indent="-285750">
              <a:buFont typeface="Wingdings" panose="05000000000000000000" pitchFamily="2" charset="2"/>
              <a:buChar char="§"/>
            </a:pPr>
            <a:r>
              <a:rPr lang="es-MX" sz="2000" dirty="0"/>
              <a:t>Splitter: best</a:t>
            </a:r>
          </a:p>
        </p:txBody>
      </p:sp>
      <p:pic>
        <p:nvPicPr>
          <p:cNvPr id="8" name="Imagen 7">
            <a:extLst>
              <a:ext uri="{FF2B5EF4-FFF2-40B4-BE49-F238E27FC236}">
                <a16:creationId xmlns:a16="http://schemas.microsoft.com/office/drawing/2014/main" id="{8AD0D1DD-6C11-1AE2-2E46-DA27C06F224C}"/>
              </a:ext>
            </a:extLst>
          </p:cNvPr>
          <p:cNvPicPr>
            <a:picLocks noChangeAspect="1"/>
          </p:cNvPicPr>
          <p:nvPr/>
        </p:nvPicPr>
        <p:blipFill>
          <a:blip r:embed="rId3"/>
          <a:stretch>
            <a:fillRect/>
          </a:stretch>
        </p:blipFill>
        <p:spPr>
          <a:xfrm>
            <a:off x="5142271" y="1636748"/>
            <a:ext cx="5291519" cy="4054432"/>
          </a:xfrm>
          <a:prstGeom prst="rect">
            <a:avLst/>
          </a:prstGeom>
        </p:spPr>
      </p:pic>
      <p:sp>
        <p:nvSpPr>
          <p:cNvPr id="2" name="CuadroTexto 1">
            <a:extLst>
              <a:ext uri="{FF2B5EF4-FFF2-40B4-BE49-F238E27FC236}">
                <a16:creationId xmlns:a16="http://schemas.microsoft.com/office/drawing/2014/main" id="{2EAD8A8D-D253-7677-17D0-EB81C94ABF30}"/>
              </a:ext>
            </a:extLst>
          </p:cNvPr>
          <p:cNvSpPr txBox="1"/>
          <p:nvPr/>
        </p:nvSpPr>
        <p:spPr>
          <a:xfrm>
            <a:off x="770011" y="5853915"/>
            <a:ext cx="10515600" cy="400110"/>
          </a:xfrm>
          <a:prstGeom prst="rect">
            <a:avLst/>
          </a:prstGeom>
          <a:noFill/>
        </p:spPr>
        <p:txBody>
          <a:bodyPr wrap="square">
            <a:spAutoFit/>
          </a:bodyPr>
          <a:lstStyle/>
          <a:p>
            <a:pPr marL="285750" indent="-285750">
              <a:buFont typeface="Arial" panose="020B0604020202020204" pitchFamily="34" charset="0"/>
              <a:buChar char="•"/>
            </a:pPr>
            <a:r>
              <a:rPr lang="en-US" sz="2000" dirty="0"/>
              <a:t>A visualization of Tree is on Appendix - </a:t>
            </a:r>
            <a:r>
              <a:rPr lang="en-US" sz="2000" dirty="0">
                <a:hlinkClick r:id="rId4" action="ppaction://hlinksldjump"/>
              </a:rPr>
              <a:t>Decision Tree visualization</a:t>
            </a:r>
            <a:endParaRPr lang="es-MX" sz="2000" dirty="0"/>
          </a:p>
        </p:txBody>
      </p:sp>
    </p:spTree>
    <p:extLst>
      <p:ext uri="{BB962C8B-B14F-4D97-AF65-F5344CB8AC3E}">
        <p14:creationId xmlns:p14="http://schemas.microsoft.com/office/powerpoint/2010/main" val="1928708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marL="457200" lvl="1" indent="0">
              <a:lnSpc>
                <a:spcPct val="100000"/>
              </a:lnSpc>
              <a:spcBef>
                <a:spcPts val="1400"/>
              </a:spcBef>
              <a:buNone/>
            </a:pP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has four launch sites, although CCAFS SLC-40 is the most used (33.7%), KSC LC-39A site is highest success with 77.3% success. (Appendix - </a:t>
            </a:r>
            <a:r>
              <a:rPr lang="en-US" sz="2000" dirty="0">
                <a:solidFill>
                  <a:schemeClr val="accent3">
                    <a:lumMod val="25000"/>
                  </a:schemeClr>
                </a:solidFill>
                <a:latin typeface="Abadi" panose="020B0604020104020204" pitchFamily="34" charset="0"/>
                <a:hlinkClick r:id="rId3" action="ppaction://hlinksldjump"/>
              </a:rPr>
              <a:t>Spacex.csv Table</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According to database Spacex.csv, the CCAFS LC-40 launch site has been used until 2016.</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It took 5 years to have a successful launch (2015-12-22).</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Over the years the Payload Mass average increased to 11,577 kilograms by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88</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5</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The success of KSC LC-39A launch site is due to focused on the Booster Version Categories FT, B4 and B5 with an average success of 88.9%. (Appendix - </a:t>
            </a:r>
            <a:r>
              <a:rPr lang="en-US" sz="2000" dirty="0" err="1">
                <a:solidFill>
                  <a:schemeClr val="accent3">
                    <a:lumMod val="25000"/>
                  </a:schemeClr>
                </a:solidFill>
                <a:latin typeface="Abadi" panose="020B0604020104020204" pitchFamily="34" charset="0"/>
                <a:hlinkClick r:id="rId3" action="ppaction://hlinksldjump"/>
              </a:rPr>
              <a:t>spacex_launch_dash</a:t>
            </a:r>
            <a:r>
              <a:rPr lang="en-US" sz="2000" dirty="0">
                <a:solidFill>
                  <a:schemeClr val="accent3">
                    <a:lumMod val="25000"/>
                  </a:schemeClr>
                </a:solidFill>
                <a:latin typeface="Abadi" panose="020B0604020104020204" pitchFamily="34" charset="0"/>
                <a:hlinkClick r:id="rId3" action="ppaction://hlinksldjump"/>
              </a:rPr>
              <a:t> Table</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Point 6</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The model selected to make predictions regarding the success of a mission will be the Decision Tree classifier with the best parameters found.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3376578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89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1290"/>
            <a:ext cx="10515600" cy="4808059"/>
          </a:xfrm>
          <a:prstGeom prst="rect">
            <a:avLst/>
          </a:prstGeom>
        </p:spPr>
        <p:txBody>
          <a:bodyPr>
            <a:normAutofit/>
          </a:bodyPr>
          <a:lstStyle/>
          <a:p>
            <a:pPr marL="0" indent="0">
              <a:lnSpc>
                <a:spcPct val="100000"/>
              </a:lnSpc>
              <a:spcBef>
                <a:spcPts val="1400"/>
              </a:spcBef>
              <a:buNone/>
            </a:pPr>
            <a:r>
              <a:rPr lang="en-US" sz="2000" u="sng" dirty="0">
                <a:solidFill>
                  <a:schemeClr val="accent3">
                    <a:lumMod val="25000"/>
                  </a:schemeClr>
                </a:solidFill>
                <a:latin typeface="Abadi" panose="020B0604020104020204" pitchFamily="34" charset="0"/>
              </a:rPr>
              <a:t>Orbit Types:</a:t>
            </a:r>
          </a:p>
          <a:p>
            <a:pPr>
              <a:lnSpc>
                <a:spcPct val="100000"/>
              </a:lnSpc>
              <a:spcBef>
                <a:spcPts val="1400"/>
              </a:spcBef>
            </a:pPr>
            <a:r>
              <a:rPr lang="en-US" sz="1800" dirty="0">
                <a:solidFill>
                  <a:schemeClr val="accent3">
                    <a:lumMod val="25000"/>
                  </a:schemeClr>
                </a:solidFill>
                <a:latin typeface="Abadi" panose="020B0604020104020204" pitchFamily="34" charset="0"/>
              </a:rPr>
              <a:t>Low Earth orbit (LEO) is an Earth-</a:t>
            </a:r>
            <a:r>
              <a:rPr lang="en-US" sz="1800" dirty="0" err="1">
                <a:solidFill>
                  <a:schemeClr val="accent3">
                    <a:lumMod val="25000"/>
                  </a:schemeClr>
                </a:solidFill>
                <a:latin typeface="Abadi" panose="020B0604020104020204" pitchFamily="34" charset="0"/>
              </a:rPr>
              <a:t>centred</a:t>
            </a:r>
            <a:r>
              <a:rPr lang="en-US" sz="1800" dirty="0">
                <a:solidFill>
                  <a:schemeClr val="accent3">
                    <a:lumMod val="25000"/>
                  </a:schemeClr>
                </a:solidFill>
                <a:latin typeface="Abadi" panose="020B0604020104020204" pitchFamily="34" charset="0"/>
              </a:rPr>
              <a:t> orbit with an altitude of 2,000 km (1,200 mi) or less. Most of the manmade objects in outer space are in LEO.</a:t>
            </a:r>
          </a:p>
          <a:p>
            <a:pPr>
              <a:lnSpc>
                <a:spcPct val="100000"/>
              </a:lnSpc>
              <a:spcBef>
                <a:spcPts val="1400"/>
              </a:spcBef>
            </a:pPr>
            <a:r>
              <a:rPr lang="en-US" sz="1800" dirty="0">
                <a:solidFill>
                  <a:schemeClr val="accent3">
                    <a:lumMod val="25000"/>
                  </a:schemeClr>
                </a:solidFill>
                <a:latin typeface="Abadi" panose="020B0604020104020204" pitchFamily="34" charset="0"/>
              </a:rPr>
              <a:t>Very Low Earth Orbits (VLEO) can be defined as the orbits with a mean altitude below 450 km.</a:t>
            </a:r>
          </a:p>
          <a:p>
            <a:pPr>
              <a:lnSpc>
                <a:spcPct val="100000"/>
              </a:lnSpc>
              <a:spcBef>
                <a:spcPts val="1400"/>
              </a:spcBef>
            </a:pPr>
            <a:r>
              <a:rPr lang="en-US" sz="1800" dirty="0">
                <a:solidFill>
                  <a:schemeClr val="accent3">
                    <a:lumMod val="25000"/>
                  </a:schemeClr>
                </a:solidFill>
                <a:latin typeface="Abadi" panose="020B0604020104020204" pitchFamily="34" charset="0"/>
              </a:rPr>
              <a:t>A geosynchronous orbit (GTO) is a high Earth orbit that allows satellites to match Earth's rotation. Located at 22,236 miles (35,786 kilometers) above Earth's equator. At this </a:t>
            </a:r>
            <a:r>
              <a:rPr lang="en-US" sz="1800" dirty="0" err="1">
                <a:solidFill>
                  <a:schemeClr val="accent3">
                    <a:lumMod val="25000"/>
                  </a:schemeClr>
                </a:solidFill>
                <a:latin typeface="Abadi" panose="020B0604020104020204" pitchFamily="34" charset="0"/>
              </a:rPr>
              <a:t>hight</a:t>
            </a:r>
            <a:r>
              <a:rPr lang="en-US" sz="1800" dirty="0">
                <a:solidFill>
                  <a:schemeClr val="accent3">
                    <a:lumMod val="25000"/>
                  </a:schemeClr>
                </a:solidFill>
                <a:latin typeface="Abadi" panose="020B0604020104020204" pitchFamily="34" charset="0"/>
              </a:rPr>
              <a:t> satellite orbits at the same speed that the Earth.</a:t>
            </a:r>
          </a:p>
          <a:p>
            <a:pPr>
              <a:lnSpc>
                <a:spcPct val="100000"/>
              </a:lnSpc>
              <a:spcBef>
                <a:spcPts val="1400"/>
              </a:spcBef>
            </a:pPr>
            <a:r>
              <a:rPr lang="en-US" sz="1800" dirty="0">
                <a:solidFill>
                  <a:schemeClr val="accent3">
                    <a:lumMod val="25000"/>
                  </a:schemeClr>
                </a:solidFill>
                <a:latin typeface="Abadi" panose="020B0604020104020204" pitchFamily="34" charset="0"/>
              </a:rPr>
              <a:t>It is a Sun-synchronous orbit (SSO or SO)  is a nearly polar orbit around a planet, in which the satellite passes over any given point of the planet's surface at the same local mean solar time.</a:t>
            </a:r>
          </a:p>
          <a:p>
            <a:pPr>
              <a:lnSpc>
                <a:spcPct val="100000"/>
              </a:lnSpc>
              <a:spcBef>
                <a:spcPts val="1400"/>
              </a:spcBef>
            </a:pPr>
            <a:r>
              <a:rPr lang="en-US" sz="1800" dirty="0">
                <a:solidFill>
                  <a:schemeClr val="accent3">
                    <a:lumMod val="25000"/>
                  </a:schemeClr>
                </a:solidFill>
                <a:latin typeface="Abadi" panose="020B0604020104020204" pitchFamily="34" charset="0"/>
              </a:rPr>
              <a:t>At the Lagrange points the gravitational forces of the two large bodies cancel out in such a way that a small object placed in orbit there is in equilibrium relative to the center of mass of the large bodies. ES-L1 is one such point between the sun and the earth.</a:t>
            </a:r>
          </a:p>
          <a:p>
            <a:pPr>
              <a:lnSpc>
                <a:spcPct val="100000"/>
              </a:lnSpc>
              <a:spcBef>
                <a:spcPts val="1400"/>
              </a:spcBef>
            </a:pPr>
            <a:r>
              <a:rPr lang="en-US" sz="1800" dirty="0">
                <a:solidFill>
                  <a:schemeClr val="accent3">
                    <a:lumMod val="25000"/>
                  </a:schemeClr>
                </a:solidFill>
                <a:latin typeface="Abadi" panose="020B0604020104020204" pitchFamily="34" charset="0"/>
              </a:rPr>
              <a:t>A highly elliptical orbit (HEO), is an elliptic orbit with high eccentricity.</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19940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9</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CuadroTexto 2">
            <a:extLst>
              <a:ext uri="{FF2B5EF4-FFF2-40B4-BE49-F238E27FC236}">
                <a16:creationId xmlns:a16="http://schemas.microsoft.com/office/drawing/2014/main" id="{2E80CCDB-A92B-30D1-7BFE-479BC4A67A4F}"/>
              </a:ext>
            </a:extLst>
          </p:cNvPr>
          <p:cNvSpPr txBox="1"/>
          <p:nvPr/>
        </p:nvSpPr>
        <p:spPr>
          <a:xfrm>
            <a:off x="828068" y="1817698"/>
            <a:ext cx="10530114" cy="4216539"/>
          </a:xfrm>
          <a:prstGeom prst="rect">
            <a:avLst/>
          </a:prstGeom>
          <a:noFill/>
        </p:spPr>
        <p:txBody>
          <a:bodyPr wrap="square">
            <a:spAutoFit/>
          </a:bodyPr>
          <a:lstStyle/>
          <a:p>
            <a:r>
              <a:rPr lang="en-US" sz="2800" dirty="0"/>
              <a:t>Project background and context:</a:t>
            </a:r>
          </a:p>
          <a:p>
            <a:endParaRPr lang="en-US" sz="2400" dirty="0"/>
          </a:p>
          <a:p>
            <a:pPr marL="342900" indent="-342900">
              <a:buFont typeface="Arial" panose="020B0604020202020204" pitchFamily="34" charset="0"/>
              <a:buChar char="•"/>
            </a:pPr>
            <a:r>
              <a:rPr lang="en-US" sz="2400" dirty="0"/>
              <a:t>There are already some companies that offer space travel, to the people and by providing satellites.</a:t>
            </a:r>
          </a:p>
          <a:p>
            <a:endParaRPr lang="en-US" sz="2400" dirty="0"/>
          </a:p>
          <a:p>
            <a:pPr marL="342900" indent="-342900">
              <a:buFont typeface="Arial" panose="020B0604020202020204" pitchFamily="34" charset="0"/>
              <a:buChar char="•"/>
            </a:pPr>
            <a:r>
              <a:rPr lang="en-US" sz="2400" dirty="0"/>
              <a:t>One of the most successful is SpaceX, which announces launches of Falcon 9 rockets at cost of $62 million, while the competition does so at more than $165 million each.</a:t>
            </a:r>
          </a:p>
          <a:p>
            <a:endParaRPr lang="en-US" sz="2400" dirty="0"/>
          </a:p>
          <a:p>
            <a:pPr marL="342900" indent="-342900">
              <a:buFont typeface="Arial" panose="020B0604020202020204" pitchFamily="34" charset="0"/>
              <a:buChar char="•"/>
            </a:pPr>
            <a:r>
              <a:rPr lang="en-US" sz="2400" dirty="0"/>
              <a:t>Part of the savings is because SpaceX is reusing the first stage with some success, lowering the cost of launches.</a:t>
            </a:r>
          </a:p>
        </p:txBody>
      </p:sp>
    </p:spTree>
    <p:extLst>
      <p:ext uri="{BB962C8B-B14F-4D97-AF65-F5344CB8AC3E}">
        <p14:creationId xmlns:p14="http://schemas.microsoft.com/office/powerpoint/2010/main" val="171573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90</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1290"/>
            <a:ext cx="10515600" cy="4808059"/>
          </a:xfrm>
          <a:prstGeom prst="rect">
            <a:avLst/>
          </a:prstGeom>
        </p:spPr>
        <p:txBody>
          <a:bodyPr>
            <a:normAutofit/>
          </a:bodyPr>
          <a:lstStyle/>
          <a:p>
            <a:pPr marL="0" indent="0">
              <a:lnSpc>
                <a:spcPct val="100000"/>
              </a:lnSpc>
              <a:spcBef>
                <a:spcPts val="1400"/>
              </a:spcBef>
              <a:buNone/>
            </a:pPr>
            <a:r>
              <a:rPr lang="en-US" sz="2000" u="sng" dirty="0">
                <a:solidFill>
                  <a:schemeClr val="accent3">
                    <a:lumMod val="25000"/>
                  </a:schemeClr>
                </a:solidFill>
                <a:latin typeface="Abadi" panose="020B0604020104020204" pitchFamily="34" charset="0"/>
              </a:rPr>
              <a:t>Orbit Types:</a:t>
            </a:r>
          </a:p>
          <a:p>
            <a:pPr>
              <a:lnSpc>
                <a:spcPct val="100000"/>
              </a:lnSpc>
              <a:spcBef>
                <a:spcPts val="1400"/>
              </a:spcBef>
            </a:pPr>
            <a:r>
              <a:rPr lang="en-US" sz="1800" dirty="0">
                <a:solidFill>
                  <a:schemeClr val="accent3">
                    <a:lumMod val="25000"/>
                  </a:schemeClr>
                </a:solidFill>
                <a:latin typeface="Abadi" panose="020B0604020104020204" pitchFamily="34" charset="0"/>
              </a:rPr>
              <a:t>ISS is a modular space station (habitable artificial satellite) in low Earth orbit. It is a multinational collaborative project between five participating space agencies.</a:t>
            </a:r>
          </a:p>
          <a:p>
            <a:pPr>
              <a:lnSpc>
                <a:spcPct val="100000"/>
              </a:lnSpc>
              <a:spcBef>
                <a:spcPts val="1400"/>
              </a:spcBef>
            </a:pPr>
            <a:r>
              <a:rPr lang="en-US" sz="1800" dirty="0">
                <a:solidFill>
                  <a:schemeClr val="accent3">
                    <a:lumMod val="25000"/>
                  </a:schemeClr>
                </a:solidFill>
                <a:latin typeface="Abadi" panose="020B0604020104020204" pitchFamily="34" charset="0"/>
              </a:rPr>
              <a:t>MEO are geocentric orbits ranging in altitude from 2,000 km (1,200 mi) to just below geosynchronous orbit at 35,786 kilometers (22,236 mi). Also known as an intermediate circular orbit.</a:t>
            </a:r>
          </a:p>
          <a:p>
            <a:pPr>
              <a:lnSpc>
                <a:spcPct val="100000"/>
              </a:lnSpc>
              <a:spcBef>
                <a:spcPts val="1400"/>
              </a:spcBef>
            </a:pPr>
            <a:r>
              <a:rPr lang="en-US" sz="1800" dirty="0">
                <a:solidFill>
                  <a:schemeClr val="accent3">
                    <a:lumMod val="25000"/>
                  </a:schemeClr>
                </a:solidFill>
                <a:latin typeface="Abadi" panose="020B0604020104020204" pitchFamily="34" charset="0"/>
              </a:rPr>
              <a:t>HEO are geocentric orbits above the altitude of geosynchronous orbit (35,786 km or 22,236 mi).</a:t>
            </a:r>
          </a:p>
          <a:p>
            <a:pPr>
              <a:lnSpc>
                <a:spcPct val="100000"/>
              </a:lnSpc>
              <a:spcBef>
                <a:spcPts val="1400"/>
              </a:spcBef>
            </a:pPr>
            <a:r>
              <a:rPr lang="en-US" sz="1800" dirty="0">
                <a:solidFill>
                  <a:schemeClr val="accent3">
                    <a:lumMod val="25000"/>
                  </a:schemeClr>
                </a:solidFill>
                <a:latin typeface="Abadi" panose="020B0604020104020204" pitchFamily="34" charset="0"/>
              </a:rPr>
              <a:t>GEO is a circular geosynchronous orbit 35,786 </a:t>
            </a:r>
            <a:r>
              <a:rPr lang="en-US" sz="1800" dirty="0" err="1">
                <a:solidFill>
                  <a:schemeClr val="accent3">
                    <a:lumMod val="25000"/>
                  </a:schemeClr>
                </a:solidFill>
                <a:latin typeface="Abadi" panose="020B0604020104020204" pitchFamily="34" charset="0"/>
              </a:rPr>
              <a:t>kilometres</a:t>
            </a:r>
            <a:r>
              <a:rPr lang="en-US" sz="1800" dirty="0">
                <a:solidFill>
                  <a:schemeClr val="accent3">
                    <a:lumMod val="25000"/>
                  </a:schemeClr>
                </a:solidFill>
                <a:latin typeface="Abadi" panose="020B0604020104020204" pitchFamily="34" charset="0"/>
              </a:rPr>
              <a:t> (22,236 miles) above Earth's equator and following the direction of Earth's rotation.</a:t>
            </a:r>
          </a:p>
          <a:p>
            <a:pPr>
              <a:lnSpc>
                <a:spcPct val="100000"/>
              </a:lnSpc>
              <a:spcBef>
                <a:spcPts val="1400"/>
              </a:spcBef>
            </a:pPr>
            <a:r>
              <a:rPr lang="en-US" sz="1800" dirty="0">
                <a:solidFill>
                  <a:schemeClr val="accent3">
                    <a:lumMod val="25000"/>
                  </a:schemeClr>
                </a:solidFill>
                <a:latin typeface="Abadi" panose="020B0604020104020204" pitchFamily="34" charset="0"/>
              </a:rPr>
              <a:t>PO is one type of satellites in which a satellite passes above or nearly above both poles of the body being orbited.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620250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91</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63881"/>
            <a:ext cx="10515600" cy="549049"/>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Some Orbit types: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Imagen 1">
            <a:extLst>
              <a:ext uri="{FF2B5EF4-FFF2-40B4-BE49-F238E27FC236}">
                <a16:creationId xmlns:a16="http://schemas.microsoft.com/office/drawing/2014/main" id="{7C82FAAF-4CE7-9463-B63C-FD160AD2E868}"/>
              </a:ext>
            </a:extLst>
          </p:cNvPr>
          <p:cNvPicPr>
            <a:picLocks noChangeAspect="1"/>
          </p:cNvPicPr>
          <p:nvPr/>
        </p:nvPicPr>
        <p:blipFill>
          <a:blip r:embed="rId4"/>
          <a:stretch>
            <a:fillRect/>
          </a:stretch>
        </p:blipFill>
        <p:spPr>
          <a:xfrm>
            <a:off x="2507485" y="2018293"/>
            <a:ext cx="7040652" cy="430105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92</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E7F04587-62A3-DE43-EF98-68EE77366724}"/>
              </a:ext>
            </a:extLst>
          </p:cNvPr>
          <p:cNvPicPr>
            <a:picLocks noChangeAspect="1"/>
          </p:cNvPicPr>
          <p:nvPr/>
        </p:nvPicPr>
        <p:blipFill>
          <a:blip r:embed="rId4"/>
          <a:stretch>
            <a:fillRect/>
          </a:stretch>
        </p:blipFill>
        <p:spPr>
          <a:xfrm>
            <a:off x="2762864" y="1481087"/>
            <a:ext cx="6666272" cy="5034989"/>
          </a:xfrm>
          <a:prstGeom prst="rect">
            <a:avLst/>
          </a:prstGeom>
        </p:spPr>
      </p:pic>
      <p:sp>
        <p:nvSpPr>
          <p:cNvPr id="4" name="CuadroTexto 3">
            <a:extLst>
              <a:ext uri="{FF2B5EF4-FFF2-40B4-BE49-F238E27FC236}">
                <a16:creationId xmlns:a16="http://schemas.microsoft.com/office/drawing/2014/main" id="{0167173D-EE47-7664-7706-98F60A80EE90}"/>
              </a:ext>
            </a:extLst>
          </p:cNvPr>
          <p:cNvSpPr txBox="1"/>
          <p:nvPr/>
        </p:nvSpPr>
        <p:spPr>
          <a:xfrm>
            <a:off x="770011" y="1076418"/>
            <a:ext cx="8993421" cy="461665"/>
          </a:xfrm>
          <a:prstGeom prst="rect">
            <a:avLst/>
          </a:prstGeom>
          <a:noFill/>
        </p:spPr>
        <p:txBody>
          <a:bodyPr wrap="square" rtlCol="0">
            <a:spAutoFit/>
          </a:bodyPr>
          <a:lstStyle/>
          <a:p>
            <a:r>
              <a:rPr lang="en-US" sz="2400" dirty="0"/>
              <a:t>Decision Tree visualization: Predictive best model:</a:t>
            </a:r>
          </a:p>
        </p:txBody>
      </p:sp>
    </p:spTree>
    <p:extLst>
      <p:ext uri="{BB962C8B-B14F-4D97-AF65-F5344CB8AC3E}">
        <p14:creationId xmlns:p14="http://schemas.microsoft.com/office/powerpoint/2010/main" val="3143759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93</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3913239" cy="461665"/>
          </a:xfrm>
          <a:prstGeom prst="rect">
            <a:avLst/>
          </a:prstGeom>
          <a:noFill/>
        </p:spPr>
        <p:txBody>
          <a:bodyPr wrap="square" rtlCol="0">
            <a:spAutoFit/>
          </a:bodyPr>
          <a:lstStyle/>
          <a:p>
            <a:r>
              <a:rPr lang="en-US" sz="2400" dirty="0"/>
              <a:t>Tables with </a:t>
            </a:r>
            <a:r>
              <a:rPr lang="en-US" sz="2400" dirty="0" err="1"/>
              <a:t>Spacex.cvs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3759336" y="2188246"/>
            <a:ext cx="4536950" cy="400110"/>
          </a:xfrm>
          <a:prstGeom prst="rect">
            <a:avLst/>
          </a:prstGeom>
          <a:noFill/>
        </p:spPr>
        <p:txBody>
          <a:bodyPr wrap="square">
            <a:spAutoFit/>
          </a:bodyPr>
          <a:lstStyle/>
          <a:p>
            <a:pPr algn="ctr"/>
            <a:r>
              <a:rPr lang="en-US" sz="2000" b="1" dirty="0"/>
              <a:t>Yearly total launches by Booster Version</a:t>
            </a:r>
          </a:p>
        </p:txBody>
      </p:sp>
      <p:pic>
        <p:nvPicPr>
          <p:cNvPr id="8" name="Imagen 7">
            <a:extLst>
              <a:ext uri="{FF2B5EF4-FFF2-40B4-BE49-F238E27FC236}">
                <a16:creationId xmlns:a16="http://schemas.microsoft.com/office/drawing/2014/main" id="{A030E4CE-344B-C55F-F2D8-F27D5DB8B401}"/>
              </a:ext>
            </a:extLst>
          </p:cNvPr>
          <p:cNvPicPr>
            <a:picLocks noChangeAspect="1"/>
          </p:cNvPicPr>
          <p:nvPr/>
        </p:nvPicPr>
        <p:blipFill>
          <a:blip r:embed="rId4"/>
          <a:stretch>
            <a:fillRect/>
          </a:stretch>
        </p:blipFill>
        <p:spPr>
          <a:xfrm>
            <a:off x="2159845" y="2752712"/>
            <a:ext cx="7872309" cy="3566638"/>
          </a:xfrm>
          <a:prstGeom prst="rect">
            <a:avLst/>
          </a:prstGeom>
        </p:spPr>
      </p:pic>
    </p:spTree>
    <p:extLst>
      <p:ext uri="{BB962C8B-B14F-4D97-AF65-F5344CB8AC3E}">
        <p14:creationId xmlns:p14="http://schemas.microsoft.com/office/powerpoint/2010/main" val="282207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94</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3913239" cy="461665"/>
          </a:xfrm>
          <a:prstGeom prst="rect">
            <a:avLst/>
          </a:prstGeom>
          <a:noFill/>
        </p:spPr>
        <p:txBody>
          <a:bodyPr wrap="square" rtlCol="0">
            <a:spAutoFit/>
          </a:bodyPr>
          <a:lstStyle/>
          <a:p>
            <a:r>
              <a:rPr lang="en-US" sz="2400" dirty="0"/>
              <a:t>Tables with </a:t>
            </a:r>
            <a:r>
              <a:rPr lang="en-US" sz="2400" dirty="0" err="1"/>
              <a:t>Spacex.cvs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4459566" y="2188246"/>
            <a:ext cx="3136490" cy="400110"/>
          </a:xfrm>
          <a:prstGeom prst="rect">
            <a:avLst/>
          </a:prstGeom>
          <a:noFill/>
        </p:spPr>
        <p:txBody>
          <a:bodyPr wrap="square">
            <a:spAutoFit/>
          </a:bodyPr>
          <a:lstStyle/>
          <a:p>
            <a:pPr algn="ctr"/>
            <a:r>
              <a:rPr lang="en-US" sz="2000" b="1" dirty="0"/>
              <a:t>Yearly total launches by site</a:t>
            </a:r>
          </a:p>
        </p:txBody>
      </p:sp>
      <p:pic>
        <p:nvPicPr>
          <p:cNvPr id="9" name="Imagen 8">
            <a:extLst>
              <a:ext uri="{FF2B5EF4-FFF2-40B4-BE49-F238E27FC236}">
                <a16:creationId xmlns:a16="http://schemas.microsoft.com/office/drawing/2014/main" id="{9B773A4F-0C96-2FF3-9733-8E3D38FFEDA4}"/>
              </a:ext>
            </a:extLst>
          </p:cNvPr>
          <p:cNvPicPr>
            <a:picLocks noChangeAspect="1"/>
          </p:cNvPicPr>
          <p:nvPr/>
        </p:nvPicPr>
        <p:blipFill>
          <a:blip r:embed="rId4"/>
          <a:stretch>
            <a:fillRect/>
          </a:stretch>
        </p:blipFill>
        <p:spPr>
          <a:xfrm>
            <a:off x="2507408" y="2664388"/>
            <a:ext cx="7177184" cy="3361185"/>
          </a:xfrm>
          <a:prstGeom prst="rect">
            <a:avLst/>
          </a:prstGeom>
        </p:spPr>
      </p:pic>
    </p:spTree>
    <p:extLst>
      <p:ext uri="{BB962C8B-B14F-4D97-AF65-F5344CB8AC3E}">
        <p14:creationId xmlns:p14="http://schemas.microsoft.com/office/powerpoint/2010/main" val="236088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95</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3913239" cy="461665"/>
          </a:xfrm>
          <a:prstGeom prst="rect">
            <a:avLst/>
          </a:prstGeom>
          <a:noFill/>
        </p:spPr>
        <p:txBody>
          <a:bodyPr wrap="square" rtlCol="0">
            <a:spAutoFit/>
          </a:bodyPr>
          <a:lstStyle/>
          <a:p>
            <a:r>
              <a:rPr lang="en-US" sz="2400" dirty="0"/>
              <a:t>Tables with </a:t>
            </a:r>
            <a:r>
              <a:rPr lang="en-US" sz="2400" dirty="0" err="1"/>
              <a:t>Spacex.cvs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4459566" y="2188246"/>
            <a:ext cx="3136490" cy="400110"/>
          </a:xfrm>
          <a:prstGeom prst="rect">
            <a:avLst/>
          </a:prstGeom>
          <a:noFill/>
        </p:spPr>
        <p:txBody>
          <a:bodyPr wrap="square">
            <a:spAutoFit/>
          </a:bodyPr>
          <a:lstStyle/>
          <a:p>
            <a:pPr algn="ctr"/>
            <a:r>
              <a:rPr lang="en-US" sz="2000" b="1"/>
              <a:t>Yearly launches outcomes</a:t>
            </a:r>
            <a:endParaRPr lang="en-US" sz="2000" b="1" dirty="0"/>
          </a:p>
        </p:txBody>
      </p:sp>
      <p:pic>
        <p:nvPicPr>
          <p:cNvPr id="4" name="Imagen 3">
            <a:extLst>
              <a:ext uri="{FF2B5EF4-FFF2-40B4-BE49-F238E27FC236}">
                <a16:creationId xmlns:a16="http://schemas.microsoft.com/office/drawing/2014/main" id="{99818DA3-0847-5E56-74EB-61CC0C6C5EF8}"/>
              </a:ext>
            </a:extLst>
          </p:cNvPr>
          <p:cNvPicPr>
            <a:picLocks noChangeAspect="1"/>
          </p:cNvPicPr>
          <p:nvPr/>
        </p:nvPicPr>
        <p:blipFill>
          <a:blip r:embed="rId4"/>
          <a:stretch>
            <a:fillRect/>
          </a:stretch>
        </p:blipFill>
        <p:spPr>
          <a:xfrm>
            <a:off x="3373101" y="2695334"/>
            <a:ext cx="5309420" cy="3330239"/>
          </a:xfrm>
          <a:prstGeom prst="rect">
            <a:avLst/>
          </a:prstGeom>
        </p:spPr>
      </p:pic>
    </p:spTree>
    <p:extLst>
      <p:ext uri="{BB962C8B-B14F-4D97-AF65-F5344CB8AC3E}">
        <p14:creationId xmlns:p14="http://schemas.microsoft.com/office/powerpoint/2010/main" val="1907496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96</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3913239" cy="461665"/>
          </a:xfrm>
          <a:prstGeom prst="rect">
            <a:avLst/>
          </a:prstGeom>
          <a:noFill/>
        </p:spPr>
        <p:txBody>
          <a:bodyPr wrap="square" rtlCol="0">
            <a:spAutoFit/>
          </a:bodyPr>
          <a:lstStyle/>
          <a:p>
            <a:r>
              <a:rPr lang="en-US" sz="2400" dirty="0"/>
              <a:t>Tables with </a:t>
            </a:r>
            <a:r>
              <a:rPr lang="en-US" sz="2400" dirty="0" err="1"/>
              <a:t>Spacex.cvs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4459566" y="2188246"/>
            <a:ext cx="3136490" cy="400110"/>
          </a:xfrm>
          <a:prstGeom prst="rect">
            <a:avLst/>
          </a:prstGeom>
          <a:noFill/>
        </p:spPr>
        <p:txBody>
          <a:bodyPr wrap="square">
            <a:spAutoFit/>
          </a:bodyPr>
          <a:lstStyle/>
          <a:p>
            <a:pPr algn="ctr"/>
            <a:r>
              <a:rPr lang="en-US" sz="2000" b="1" dirty="0"/>
              <a:t>Launches outcomes by Site</a:t>
            </a:r>
          </a:p>
        </p:txBody>
      </p:sp>
      <p:pic>
        <p:nvPicPr>
          <p:cNvPr id="5" name="Imagen 4">
            <a:extLst>
              <a:ext uri="{FF2B5EF4-FFF2-40B4-BE49-F238E27FC236}">
                <a16:creationId xmlns:a16="http://schemas.microsoft.com/office/drawing/2014/main" id="{B765FBD2-0531-97A5-4E02-7932FFE80670}"/>
              </a:ext>
            </a:extLst>
          </p:cNvPr>
          <p:cNvPicPr>
            <a:picLocks noChangeAspect="1"/>
          </p:cNvPicPr>
          <p:nvPr/>
        </p:nvPicPr>
        <p:blipFill>
          <a:blip r:embed="rId4"/>
          <a:stretch>
            <a:fillRect/>
          </a:stretch>
        </p:blipFill>
        <p:spPr>
          <a:xfrm>
            <a:off x="2006125" y="3003261"/>
            <a:ext cx="8179750" cy="2119176"/>
          </a:xfrm>
          <a:prstGeom prst="rect">
            <a:avLst/>
          </a:prstGeom>
        </p:spPr>
      </p:pic>
    </p:spTree>
    <p:extLst>
      <p:ext uri="{BB962C8B-B14F-4D97-AF65-F5344CB8AC3E}">
        <p14:creationId xmlns:p14="http://schemas.microsoft.com/office/powerpoint/2010/main" val="30261638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97</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3913239" cy="461665"/>
          </a:xfrm>
          <a:prstGeom prst="rect">
            <a:avLst/>
          </a:prstGeom>
          <a:noFill/>
        </p:spPr>
        <p:txBody>
          <a:bodyPr wrap="square" rtlCol="0">
            <a:spAutoFit/>
          </a:bodyPr>
          <a:lstStyle/>
          <a:p>
            <a:r>
              <a:rPr lang="en-US" sz="2400" dirty="0"/>
              <a:t>Tables with </a:t>
            </a:r>
            <a:r>
              <a:rPr lang="en-US" sz="2400" dirty="0" err="1"/>
              <a:t>Spacex.cvs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3857021" y="2188246"/>
            <a:ext cx="4341579" cy="400110"/>
          </a:xfrm>
          <a:prstGeom prst="rect">
            <a:avLst/>
          </a:prstGeom>
          <a:noFill/>
        </p:spPr>
        <p:txBody>
          <a:bodyPr wrap="square">
            <a:spAutoFit/>
          </a:bodyPr>
          <a:lstStyle/>
          <a:p>
            <a:pPr algn="ctr"/>
            <a:r>
              <a:rPr lang="en-US" sz="2000" b="1"/>
              <a:t>Yearly payload mass average by Site</a:t>
            </a:r>
            <a:endParaRPr lang="en-US" sz="2000" b="1" dirty="0"/>
          </a:p>
        </p:txBody>
      </p:sp>
      <p:pic>
        <p:nvPicPr>
          <p:cNvPr id="4" name="Imagen 3">
            <a:extLst>
              <a:ext uri="{FF2B5EF4-FFF2-40B4-BE49-F238E27FC236}">
                <a16:creationId xmlns:a16="http://schemas.microsoft.com/office/drawing/2014/main" id="{473130B4-0C55-FF93-CDCC-6F49D767DCBD}"/>
              </a:ext>
            </a:extLst>
          </p:cNvPr>
          <p:cNvPicPr>
            <a:picLocks noChangeAspect="1"/>
          </p:cNvPicPr>
          <p:nvPr/>
        </p:nvPicPr>
        <p:blipFill>
          <a:blip r:embed="rId4"/>
          <a:stretch>
            <a:fillRect/>
          </a:stretch>
        </p:blipFill>
        <p:spPr>
          <a:xfrm>
            <a:off x="1460650" y="2747003"/>
            <a:ext cx="9270699" cy="3045284"/>
          </a:xfrm>
          <a:prstGeom prst="rect">
            <a:avLst/>
          </a:prstGeom>
        </p:spPr>
      </p:pic>
    </p:spTree>
    <p:extLst>
      <p:ext uri="{BB962C8B-B14F-4D97-AF65-F5344CB8AC3E}">
        <p14:creationId xmlns:p14="http://schemas.microsoft.com/office/powerpoint/2010/main" val="7383968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98</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3913239" cy="461665"/>
          </a:xfrm>
          <a:prstGeom prst="rect">
            <a:avLst/>
          </a:prstGeom>
          <a:noFill/>
        </p:spPr>
        <p:txBody>
          <a:bodyPr wrap="square" rtlCol="0">
            <a:spAutoFit/>
          </a:bodyPr>
          <a:lstStyle/>
          <a:p>
            <a:r>
              <a:rPr lang="en-US" sz="2400" dirty="0"/>
              <a:t>Tables with </a:t>
            </a:r>
            <a:r>
              <a:rPr lang="en-US" sz="2400" dirty="0" err="1"/>
              <a:t>Spacex.cvs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3857021" y="2188246"/>
            <a:ext cx="4341579" cy="400110"/>
          </a:xfrm>
          <a:prstGeom prst="rect">
            <a:avLst/>
          </a:prstGeom>
          <a:noFill/>
        </p:spPr>
        <p:txBody>
          <a:bodyPr wrap="square">
            <a:spAutoFit/>
          </a:bodyPr>
          <a:lstStyle/>
          <a:p>
            <a:pPr algn="ctr"/>
            <a:r>
              <a:rPr lang="en-US" sz="2000" b="1"/>
              <a:t>Yearly payload mass average by Site</a:t>
            </a:r>
            <a:endParaRPr lang="en-US" sz="2000" b="1" dirty="0"/>
          </a:p>
        </p:txBody>
      </p:sp>
      <p:pic>
        <p:nvPicPr>
          <p:cNvPr id="4" name="Imagen 3">
            <a:extLst>
              <a:ext uri="{FF2B5EF4-FFF2-40B4-BE49-F238E27FC236}">
                <a16:creationId xmlns:a16="http://schemas.microsoft.com/office/drawing/2014/main" id="{473130B4-0C55-FF93-CDCC-6F49D767DCBD}"/>
              </a:ext>
            </a:extLst>
          </p:cNvPr>
          <p:cNvPicPr>
            <a:picLocks noChangeAspect="1"/>
          </p:cNvPicPr>
          <p:nvPr/>
        </p:nvPicPr>
        <p:blipFill>
          <a:blip r:embed="rId4"/>
          <a:stretch>
            <a:fillRect/>
          </a:stretch>
        </p:blipFill>
        <p:spPr>
          <a:xfrm>
            <a:off x="1460650" y="2747003"/>
            <a:ext cx="9270699" cy="3045284"/>
          </a:xfrm>
          <a:prstGeom prst="rect">
            <a:avLst/>
          </a:prstGeom>
        </p:spPr>
      </p:pic>
    </p:spTree>
    <p:extLst>
      <p:ext uri="{BB962C8B-B14F-4D97-AF65-F5344CB8AC3E}">
        <p14:creationId xmlns:p14="http://schemas.microsoft.com/office/powerpoint/2010/main" val="1398890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99</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C5912C7A-2057-F5FD-3EFA-D81EF0DD4427}"/>
              </a:ext>
            </a:extLst>
          </p:cNvPr>
          <p:cNvSpPr txBox="1"/>
          <p:nvPr/>
        </p:nvSpPr>
        <p:spPr>
          <a:xfrm>
            <a:off x="770011" y="1441049"/>
            <a:ext cx="5994583" cy="461665"/>
          </a:xfrm>
          <a:prstGeom prst="rect">
            <a:avLst/>
          </a:prstGeom>
          <a:noFill/>
        </p:spPr>
        <p:txBody>
          <a:bodyPr wrap="square" rtlCol="0">
            <a:spAutoFit/>
          </a:bodyPr>
          <a:lstStyle/>
          <a:p>
            <a:r>
              <a:rPr lang="en-US" sz="2400" dirty="0"/>
              <a:t>Table with </a:t>
            </a:r>
            <a:r>
              <a:rPr lang="en-US" sz="2400" dirty="0" err="1"/>
              <a:t>spacex_launch_dash.cvs</a:t>
            </a:r>
            <a:r>
              <a:rPr lang="en-US" sz="2400" dirty="0"/>
              <a:t> file:</a:t>
            </a:r>
          </a:p>
        </p:txBody>
      </p:sp>
      <p:sp>
        <p:nvSpPr>
          <p:cNvPr id="7" name="CuadroTexto 6">
            <a:extLst>
              <a:ext uri="{FF2B5EF4-FFF2-40B4-BE49-F238E27FC236}">
                <a16:creationId xmlns:a16="http://schemas.microsoft.com/office/drawing/2014/main" id="{3A24341C-1875-FE36-D802-8142269AC1B3}"/>
              </a:ext>
            </a:extLst>
          </p:cNvPr>
          <p:cNvSpPr txBox="1"/>
          <p:nvPr/>
        </p:nvSpPr>
        <p:spPr>
          <a:xfrm>
            <a:off x="3619658" y="2514137"/>
            <a:ext cx="4952684" cy="400110"/>
          </a:xfrm>
          <a:prstGeom prst="rect">
            <a:avLst/>
          </a:prstGeom>
          <a:noFill/>
        </p:spPr>
        <p:txBody>
          <a:bodyPr wrap="square">
            <a:spAutoFit/>
          </a:bodyPr>
          <a:lstStyle/>
          <a:p>
            <a:pPr algn="ctr"/>
            <a:r>
              <a:rPr lang="en-US" sz="2000" b="1" dirty="0"/>
              <a:t>Success launches from KSC LC-39A site</a:t>
            </a:r>
          </a:p>
        </p:txBody>
      </p:sp>
      <p:pic>
        <p:nvPicPr>
          <p:cNvPr id="5" name="Imagen 4">
            <a:extLst>
              <a:ext uri="{FF2B5EF4-FFF2-40B4-BE49-F238E27FC236}">
                <a16:creationId xmlns:a16="http://schemas.microsoft.com/office/drawing/2014/main" id="{DED0FF61-8BA5-4C21-7970-31C61F359176}"/>
              </a:ext>
            </a:extLst>
          </p:cNvPr>
          <p:cNvPicPr>
            <a:picLocks noChangeAspect="1"/>
          </p:cNvPicPr>
          <p:nvPr/>
        </p:nvPicPr>
        <p:blipFill>
          <a:blip r:embed="rId4"/>
          <a:stretch>
            <a:fillRect/>
          </a:stretch>
        </p:blipFill>
        <p:spPr>
          <a:xfrm>
            <a:off x="1694709" y="3087436"/>
            <a:ext cx="8802582" cy="2506498"/>
          </a:xfrm>
          <a:prstGeom prst="rect">
            <a:avLst/>
          </a:prstGeom>
        </p:spPr>
      </p:pic>
    </p:spTree>
    <p:extLst>
      <p:ext uri="{BB962C8B-B14F-4D97-AF65-F5344CB8AC3E}">
        <p14:creationId xmlns:p14="http://schemas.microsoft.com/office/powerpoint/2010/main" val="15415481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3899</TotalTime>
  <Words>4750</Words>
  <Application>Microsoft Office PowerPoint</Application>
  <PresentationFormat>Panorámica</PresentationFormat>
  <Paragraphs>553</Paragraphs>
  <Slides>100</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100</vt:i4>
      </vt:variant>
    </vt:vector>
  </HeadingPairs>
  <TitlesOfParts>
    <vt:vector size="108" baseType="lpstr">
      <vt:lpstr>Abadi</vt:lpstr>
      <vt:lpstr>Arial</vt:lpstr>
      <vt:lpstr>Calibri</vt:lpstr>
      <vt:lpstr>Consolas</vt:lpstr>
      <vt:lpstr>Courier New</vt:lpstr>
      <vt:lpstr>IBM Plex Mono SemiBold</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GONZALES M. FABIANA YAZMIN</cp:lastModifiedBy>
  <cp:revision>225</cp:revision>
  <dcterms:created xsi:type="dcterms:W3CDTF">2021-04-29T18:58:34Z</dcterms:created>
  <dcterms:modified xsi:type="dcterms:W3CDTF">2024-04-01T22:18:10Z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